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91" r:id="rId12"/>
    <p:sldId id="266" r:id="rId13"/>
    <p:sldId id="289" r:id="rId14"/>
    <p:sldId id="273" r:id="rId15"/>
    <p:sldId id="296" r:id="rId16"/>
    <p:sldId id="297" r:id="rId17"/>
    <p:sldId id="298" r:id="rId18"/>
    <p:sldId id="299" r:id="rId19"/>
    <p:sldId id="276" r:id="rId20"/>
    <p:sldId id="277" r:id="rId21"/>
    <p:sldId id="278" r:id="rId22"/>
    <p:sldId id="279" r:id="rId23"/>
    <p:sldId id="280" r:id="rId24"/>
    <p:sldId id="282" r:id="rId25"/>
    <p:sldId id="295" r:id="rId26"/>
    <p:sldId id="292" r:id="rId27"/>
    <p:sldId id="293" r:id="rId28"/>
    <p:sldId id="294" r:id="rId29"/>
    <p:sldId id="286" r:id="rId30"/>
    <p:sldId id="287" r:id="rId31"/>
    <p:sldId id="281" r:id="rId32"/>
    <p:sldId id="290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9FF"/>
    <a:srgbClr val="0029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2462" autoAdjust="0"/>
  </p:normalViewPr>
  <p:slideViewPr>
    <p:cSldViewPr>
      <p:cViewPr>
        <p:scale>
          <a:sx n="100" d="100"/>
          <a:sy n="100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6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00113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8" descr="Unilogo Sublogo"/>
          <p:cNvPicPr>
            <a:picLocks noChangeAspect="1" noChangeArrowheads="1"/>
          </p:cNvPicPr>
          <p:nvPr userDrawn="1"/>
        </p:nvPicPr>
        <p:blipFill>
          <a:blip r:embed="rId2"/>
          <a:srcRect r="20525"/>
          <a:stretch>
            <a:fillRect/>
          </a:stretch>
        </p:blipFill>
        <p:spPr bwMode="auto">
          <a:xfrm>
            <a:off x="0" y="431800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38275" y="2349500"/>
            <a:ext cx="2185988" cy="396875"/>
          </a:xfrm>
          <a:ln algn="ctr"/>
        </p:spPr>
        <p:txBody>
          <a:bodyPr wrap="none">
            <a:spAutoFit/>
          </a:bodyPr>
          <a:lstStyle>
            <a:lvl1pPr marL="0" indent="0">
              <a:spcBef>
                <a:spcPct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Ab hier Text 20 pt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438275" y="1619250"/>
            <a:ext cx="4521200" cy="51911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Dies ist eine Headline 36 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833438"/>
            <a:ext cx="1820862" cy="5292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38275" y="833438"/>
            <a:ext cx="5310188" cy="52927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8275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6200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400" y="0"/>
            <a:ext cx="13095146" cy="12852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1285852" y="0"/>
            <a:ext cx="7858148" cy="1285860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28728" y="285728"/>
            <a:ext cx="517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Dies ist eine Headline 36pt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0" y="1428750"/>
            <a:ext cx="7283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8" name="Picture 12" descr="uniwü4c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" y="1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 userDrawn="1"/>
        </p:nvSpPr>
        <p:spPr>
          <a:xfrm>
            <a:off x="0" y="6429375"/>
            <a:ext cx="9143999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050" dirty="0">
                <a:solidFill>
                  <a:schemeClr val="accent6">
                    <a:lumMod val="75000"/>
                  </a:schemeClr>
                </a:solidFill>
              </a:rPr>
              <a:t>4th Microsoft Academic Days • 19.11.2008 • CaseTrain – ein universell einsetzbares System für fallbasiertes Training in der universitären Lehre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96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textmarke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17" Type="http://schemas.openxmlformats.org/officeDocument/2006/relationships/image" Target="../media/image35.png"/><Relationship Id="rId2" Type="http://schemas.openxmlformats.org/officeDocument/2006/relationships/image" Target="../media/image2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_d3web.Train\gfx avatar\edgar\hall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572008"/>
            <a:ext cx="1365209" cy="1797060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>
          <a:xfrm>
            <a:off x="1438275" y="1619250"/>
            <a:ext cx="7065957" cy="5109091"/>
          </a:xfrm>
        </p:spPr>
        <p:txBody>
          <a:bodyPr/>
          <a:lstStyle/>
          <a:p>
            <a:pPr lvl="0"/>
            <a:r>
              <a:rPr lang="de-DE" sz="7200" dirty="0" err="1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CaseTrain</a:t>
            </a:r>
            <a:r>
              <a:rPr lang="de-DE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de-DE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Ein universell einsetzbares System für</a:t>
            </a:r>
            <a:br>
              <a:rPr lang="de-DE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fallbasiertes Training in der universitären Lehre</a:t>
            </a:r>
            <a:br>
              <a:rPr lang="de-DE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de-DE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sz="24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Jürgen Helmerich</a:t>
            </a:r>
            <a:br>
              <a:rPr lang="de-DE" sz="24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sz="1800" dirty="0" err="1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helmerich@wiinf.uni-wuerzburg.de</a:t>
            </a:r>
            <a: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sz="9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sz="24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Alexander Hörnlein</a:t>
            </a:r>
            <a:br>
              <a:rPr lang="de-DE" sz="24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sz="1800" dirty="0" err="1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hoernlein@informatik.uni-wuerzburg.de</a:t>
            </a:r>
            <a: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sz="9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sz="24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Frank Puppe</a:t>
            </a:r>
            <a:br>
              <a:rPr lang="de-DE" sz="24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de-DE" sz="1800" dirty="0" err="1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puppe@informatik.uni-wuerzburg.de</a:t>
            </a:r>
            <a: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de-DE" sz="18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</a:b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57562"/>
            <a:ext cx="1266253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175250" cy="714380"/>
          </a:xfrm>
        </p:spPr>
        <p:txBody>
          <a:bodyPr/>
          <a:lstStyle/>
          <a:p>
            <a:r>
              <a:rPr lang="de-DE" dirty="0" smtClean="0"/>
              <a:t>Neuentwicklung </a:t>
            </a:r>
            <a:r>
              <a:rPr lang="de-DE" i="1" dirty="0" err="1" smtClean="0"/>
              <a:t>CaseTrain</a:t>
            </a:r>
            <a:endParaRPr lang="de-DE" i="1" dirty="0" smtClean="0"/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Player</a:t>
            </a:r>
            <a:r>
              <a:rPr lang="de-DE" dirty="0" smtClean="0"/>
              <a:t>: Flash 9 (ActionScript3)</a:t>
            </a:r>
          </a:p>
          <a:p>
            <a:r>
              <a:rPr lang="de-DE" dirty="0" smtClean="0"/>
              <a:t>Webapplikation: </a:t>
            </a:r>
            <a:r>
              <a:rPr lang="de-DE" dirty="0" err="1" smtClean="0"/>
              <a:t>CaseTrain-Manager</a:t>
            </a:r>
            <a:endParaRPr lang="de-DE" dirty="0" smtClean="0"/>
          </a:p>
          <a:p>
            <a:r>
              <a:rPr lang="de-DE" dirty="0" smtClean="0"/>
              <a:t>Informationsextraktion aus schwach strukturierten Dokumenten: </a:t>
            </a:r>
            <a:r>
              <a:rPr lang="de-DE" i="1" dirty="0" smtClean="0"/>
              <a:t>Textmarker</a:t>
            </a:r>
            <a:br>
              <a:rPr lang="de-DE" i="1" dirty="0" smtClean="0"/>
            </a:br>
            <a:r>
              <a:rPr lang="de-DE" sz="2000" dirty="0" smtClean="0"/>
              <a:t>(</a:t>
            </a:r>
            <a:r>
              <a:rPr lang="de-DE" sz="2000" dirty="0" smtClean="0">
                <a:hlinkClick r:id="rId3"/>
              </a:rPr>
              <a:t>http://sourceforge.net/projects/textmarker</a:t>
            </a:r>
            <a:r>
              <a:rPr lang="de-DE" sz="2000" dirty="0" smtClean="0"/>
              <a:t>)</a:t>
            </a:r>
          </a:p>
          <a:p>
            <a:r>
              <a:rPr lang="de-DE" dirty="0" smtClean="0"/>
              <a:t>Anbindung an </a:t>
            </a:r>
            <a:r>
              <a:rPr lang="de-DE" dirty="0" err="1" smtClean="0"/>
              <a:t>wuecampus</a:t>
            </a:r>
            <a:r>
              <a:rPr lang="de-DE" dirty="0" smtClean="0"/>
              <a:t> </a:t>
            </a:r>
          </a:p>
          <a:p>
            <a:pPr lvl="1">
              <a:buFontTx/>
              <a:buNone/>
            </a:pPr>
            <a:r>
              <a:rPr lang="de-DE" dirty="0" smtClean="0"/>
              <a:t>Verlinkung von Fällen, Anmeldung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28" y="321179"/>
            <a:ext cx="5593674" cy="646331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Fallerstellung</a:t>
            </a:r>
            <a:endParaRPr lang="de-DE" dirty="0"/>
          </a:p>
        </p:txBody>
      </p:sp>
      <p:grpSp>
        <p:nvGrpSpPr>
          <p:cNvPr id="4" name="Gruppierung 122"/>
          <p:cNvGrpSpPr>
            <a:grpSpLocks/>
          </p:cNvGrpSpPr>
          <p:nvPr/>
        </p:nvGrpSpPr>
        <p:grpSpPr bwMode="auto">
          <a:xfrm>
            <a:off x="203200" y="2816225"/>
            <a:ext cx="8822857" cy="3343275"/>
            <a:chOff x="203200" y="2817000"/>
            <a:chExt cx="8822857" cy="3342500"/>
          </a:xfrm>
        </p:grpSpPr>
        <p:cxnSp>
          <p:nvCxnSpPr>
            <p:cNvPr id="5" name="Gerade Verbindung 4"/>
            <p:cNvCxnSpPr/>
            <p:nvPr/>
          </p:nvCxnSpPr>
          <p:spPr>
            <a:xfrm flipH="1">
              <a:off x="4572000" y="4572368"/>
              <a:ext cx="687388" cy="31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 rot="16200000" flipH="1">
              <a:off x="4827668" y="4835831"/>
              <a:ext cx="687228" cy="4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 rot="5400000">
              <a:off x="3619722" y="4913601"/>
              <a:ext cx="1904558" cy="31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5791200" y="4572368"/>
              <a:ext cx="687388" cy="31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3124200" y="4572368"/>
              <a:ext cx="687388" cy="31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5400000">
              <a:off x="2667926" y="4457300"/>
              <a:ext cx="114273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rot="5400000">
              <a:off x="5334926" y="4457300"/>
              <a:ext cx="114273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H="1">
              <a:off x="3349705" y="4835832"/>
              <a:ext cx="687228" cy="47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>
              <a:off x="6133360" y="4800121"/>
              <a:ext cx="458682" cy="31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1371733" y="4456506"/>
              <a:ext cx="1142735" cy="31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14"/>
            <p:cNvSpPr/>
            <p:nvPr/>
          </p:nvSpPr>
          <p:spPr>
            <a:xfrm>
              <a:off x="1524000" y="2820174"/>
              <a:ext cx="838200" cy="12189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2838450" y="2820174"/>
              <a:ext cx="838200" cy="12189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Ecken des Rechtecks auf der gleichen Seite abrunden 16"/>
            <p:cNvSpPr/>
            <p:nvPr/>
          </p:nvSpPr>
          <p:spPr>
            <a:xfrm rot="5400000">
              <a:off x="23160" y="2997040"/>
              <a:ext cx="1223679" cy="863600"/>
            </a:xfrm>
            <a:prstGeom prst="round2SameRect">
              <a:avLst>
                <a:gd name="adj1" fmla="val 0"/>
                <a:gd name="adj2" fmla="val 25758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4152900" y="2820174"/>
              <a:ext cx="838200" cy="12189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5467350" y="2820174"/>
              <a:ext cx="838200" cy="12189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781800" y="2820174"/>
              <a:ext cx="838200" cy="12189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Ecken des Rechtecks auf der gleichen Seite abrunden 20"/>
            <p:cNvSpPr/>
            <p:nvPr/>
          </p:nvSpPr>
          <p:spPr>
            <a:xfrm rot="16200000">
              <a:off x="7922560" y="2997040"/>
              <a:ext cx="1223679" cy="863600"/>
            </a:xfrm>
            <a:prstGeom prst="round2SameRect">
              <a:avLst>
                <a:gd name="adj1" fmla="val 0"/>
                <a:gd name="adj2" fmla="val 25758"/>
              </a:avLst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Pfeil nach rechts 21"/>
            <p:cNvSpPr/>
            <p:nvPr/>
          </p:nvSpPr>
          <p:spPr>
            <a:xfrm>
              <a:off x="1155700" y="3162995"/>
              <a:ext cx="304800" cy="5332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Pfeil nach rechts 22"/>
            <p:cNvSpPr/>
            <p:nvPr/>
          </p:nvSpPr>
          <p:spPr>
            <a:xfrm>
              <a:off x="2451100" y="3162995"/>
              <a:ext cx="304800" cy="5332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" name="Pfeil nach rechts 23"/>
            <p:cNvSpPr/>
            <p:nvPr/>
          </p:nvSpPr>
          <p:spPr>
            <a:xfrm>
              <a:off x="3759200" y="3162995"/>
              <a:ext cx="304800" cy="5332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5" name="Pfeil nach rechts 24"/>
            <p:cNvSpPr/>
            <p:nvPr/>
          </p:nvSpPr>
          <p:spPr>
            <a:xfrm>
              <a:off x="5105400" y="3162995"/>
              <a:ext cx="304800" cy="5332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Pfeil nach rechts 25"/>
            <p:cNvSpPr/>
            <p:nvPr/>
          </p:nvSpPr>
          <p:spPr>
            <a:xfrm>
              <a:off x="6388100" y="3162995"/>
              <a:ext cx="304800" cy="5332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Pfeil nach rechts 26"/>
            <p:cNvSpPr/>
            <p:nvPr/>
          </p:nvSpPr>
          <p:spPr>
            <a:xfrm>
              <a:off x="7708900" y="3162995"/>
              <a:ext cx="304800" cy="5332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Textfeld 21"/>
            <p:cNvSpPr txBox="1">
              <a:spLocks noChangeArrowheads="1"/>
            </p:cNvSpPr>
            <p:nvPr/>
          </p:nvSpPr>
          <p:spPr bwMode="auto">
            <a:xfrm>
              <a:off x="292723" y="3228945"/>
              <a:ext cx="6978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/>
                <a:t>Intro</a:t>
              </a:r>
            </a:p>
          </p:txBody>
        </p:sp>
        <p:sp>
          <p:nvSpPr>
            <p:cNvPr id="29" name="Textfeld 22"/>
            <p:cNvSpPr txBox="1">
              <a:spLocks noChangeArrowheads="1"/>
            </p:cNvSpPr>
            <p:nvPr/>
          </p:nvSpPr>
          <p:spPr bwMode="auto">
            <a:xfrm>
              <a:off x="1714450" y="3228945"/>
              <a:ext cx="469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/>
                <a:t>01</a:t>
              </a:r>
            </a:p>
          </p:txBody>
        </p:sp>
        <p:sp>
          <p:nvSpPr>
            <p:cNvPr id="30" name="Textfeld 23"/>
            <p:cNvSpPr txBox="1">
              <a:spLocks noChangeArrowheads="1"/>
            </p:cNvSpPr>
            <p:nvPr/>
          </p:nvSpPr>
          <p:spPr bwMode="auto">
            <a:xfrm>
              <a:off x="3035300" y="3228945"/>
              <a:ext cx="469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/>
                <a:t>02</a:t>
              </a:r>
            </a:p>
          </p:txBody>
        </p:sp>
        <p:sp>
          <p:nvSpPr>
            <p:cNvPr id="31" name="Textfeld 24"/>
            <p:cNvSpPr txBox="1">
              <a:spLocks noChangeArrowheads="1"/>
            </p:cNvSpPr>
            <p:nvPr/>
          </p:nvSpPr>
          <p:spPr bwMode="auto">
            <a:xfrm>
              <a:off x="4337025" y="3228945"/>
              <a:ext cx="469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/>
                <a:t>03</a:t>
              </a:r>
            </a:p>
          </p:txBody>
        </p:sp>
        <p:sp>
          <p:nvSpPr>
            <p:cNvPr id="32" name="Textfeld 25"/>
            <p:cNvSpPr txBox="1">
              <a:spLocks noChangeArrowheads="1"/>
            </p:cNvSpPr>
            <p:nvPr/>
          </p:nvSpPr>
          <p:spPr bwMode="auto">
            <a:xfrm>
              <a:off x="5638800" y="3228945"/>
              <a:ext cx="469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/>
                <a:t>04</a:t>
              </a:r>
            </a:p>
          </p:txBody>
        </p:sp>
        <p:sp>
          <p:nvSpPr>
            <p:cNvPr id="33" name="Textfeld 26"/>
            <p:cNvSpPr txBox="1">
              <a:spLocks noChangeArrowheads="1"/>
            </p:cNvSpPr>
            <p:nvPr/>
          </p:nvSpPr>
          <p:spPr bwMode="auto">
            <a:xfrm>
              <a:off x="6743467" y="2857500"/>
              <a:ext cx="914633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600"/>
                <a:t>Aus-</a:t>
              </a:r>
              <a:br>
                <a:rPr lang="de-DE" sz="1600"/>
              </a:br>
              <a:r>
                <a:rPr lang="de-DE" sz="1600"/>
                <a:t>wertung</a:t>
              </a:r>
            </a:p>
            <a:p>
              <a:pPr algn="ctr"/>
              <a:r>
                <a:rPr lang="de-DE" sz="600"/>
                <a:t> </a:t>
              </a:r>
              <a:br>
                <a:rPr lang="de-DE" sz="600"/>
              </a:br>
              <a:r>
                <a:rPr lang="de-DE" sz="1600"/>
                <a:t>Ab-</a:t>
              </a:r>
              <a:br>
                <a:rPr lang="de-DE" sz="1600"/>
              </a:br>
              <a:r>
                <a:rPr lang="de-DE" sz="1600"/>
                <a:t>schluss</a:t>
              </a:r>
            </a:p>
          </p:txBody>
        </p:sp>
        <p:sp>
          <p:nvSpPr>
            <p:cNvPr id="34" name="Textfeld 27"/>
            <p:cNvSpPr txBox="1">
              <a:spLocks noChangeArrowheads="1"/>
            </p:cNvSpPr>
            <p:nvPr/>
          </p:nvSpPr>
          <p:spPr bwMode="auto">
            <a:xfrm>
              <a:off x="8058725" y="3095000"/>
              <a:ext cx="967332" cy="64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dirty="0" err="1" smtClean="0"/>
                <a:t>Evalua-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tion</a:t>
              </a:r>
              <a:endParaRPr lang="de-DE" dirty="0"/>
            </a:p>
          </p:txBody>
        </p:sp>
        <p:grpSp>
          <p:nvGrpSpPr>
            <p:cNvPr id="35" name="Gruppierung 30"/>
            <p:cNvGrpSpPr>
              <a:grpSpLocks/>
            </p:cNvGrpSpPr>
            <p:nvPr/>
          </p:nvGrpSpPr>
          <p:grpSpPr bwMode="auto">
            <a:xfrm>
              <a:off x="1752600" y="4343400"/>
              <a:ext cx="381000" cy="461665"/>
              <a:chOff x="2209800" y="4686300"/>
              <a:chExt cx="381000" cy="461665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209800" y="4724812"/>
                <a:ext cx="381000" cy="380912"/>
              </a:xfrm>
              <a:prstGeom prst="ellipse">
                <a:avLst/>
              </a:prstGeom>
              <a:solidFill>
                <a:srgbClr val="FFC3C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06" name="Textfeld 29"/>
              <p:cNvSpPr txBox="1">
                <a:spLocks noChangeArrowheads="1"/>
              </p:cNvSpPr>
              <p:nvPr/>
            </p:nvSpPr>
            <p:spPr bwMode="auto">
              <a:xfrm>
                <a:off x="2209800" y="4686300"/>
                <a:ext cx="3726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36" name="Gruppierung 31"/>
            <p:cNvGrpSpPr>
              <a:grpSpLocks/>
            </p:cNvGrpSpPr>
            <p:nvPr/>
          </p:nvGrpSpPr>
          <p:grpSpPr bwMode="auto">
            <a:xfrm>
              <a:off x="3048000" y="4343400"/>
              <a:ext cx="381000" cy="461665"/>
              <a:chOff x="2209800" y="4686300"/>
              <a:chExt cx="381000" cy="461665"/>
            </a:xfrm>
          </p:grpSpPr>
          <p:sp>
            <p:nvSpPr>
              <p:cNvPr id="103" name="Oval 32"/>
              <p:cNvSpPr/>
              <p:nvPr/>
            </p:nvSpPr>
            <p:spPr>
              <a:xfrm>
                <a:off x="2209800" y="4724812"/>
                <a:ext cx="381000" cy="380912"/>
              </a:xfrm>
              <a:prstGeom prst="ellipse">
                <a:avLst/>
              </a:prstGeom>
              <a:solidFill>
                <a:srgbClr val="FFC3C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04" name="Textfeld 33"/>
              <p:cNvSpPr txBox="1">
                <a:spLocks noChangeArrowheads="1"/>
              </p:cNvSpPr>
              <p:nvPr/>
            </p:nvSpPr>
            <p:spPr bwMode="auto">
              <a:xfrm>
                <a:off x="2209800" y="4686300"/>
                <a:ext cx="3726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37" name="Gruppierung 36"/>
            <p:cNvGrpSpPr>
              <a:grpSpLocks/>
            </p:cNvGrpSpPr>
            <p:nvPr/>
          </p:nvGrpSpPr>
          <p:grpSpPr bwMode="auto">
            <a:xfrm>
              <a:off x="3505200" y="4343400"/>
              <a:ext cx="381000" cy="461665"/>
              <a:chOff x="2209800" y="4686300"/>
              <a:chExt cx="381000" cy="461665"/>
            </a:xfrm>
          </p:grpSpPr>
          <p:sp>
            <p:nvSpPr>
              <p:cNvPr id="101" name="Oval 35"/>
              <p:cNvSpPr/>
              <p:nvPr/>
            </p:nvSpPr>
            <p:spPr>
              <a:xfrm>
                <a:off x="2209800" y="4724812"/>
                <a:ext cx="381000" cy="380912"/>
              </a:xfrm>
              <a:prstGeom prst="ellipse">
                <a:avLst/>
              </a:prstGeom>
              <a:solidFill>
                <a:srgbClr val="FFC3C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02" name="Textfeld 36"/>
              <p:cNvSpPr txBox="1">
                <a:spLocks noChangeArrowheads="1"/>
              </p:cNvSpPr>
              <p:nvPr/>
            </p:nvSpPr>
            <p:spPr bwMode="auto">
              <a:xfrm>
                <a:off x="2209800" y="4686300"/>
                <a:ext cx="3726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38" name="Gruppierung 37"/>
            <p:cNvGrpSpPr>
              <a:grpSpLocks/>
            </p:cNvGrpSpPr>
            <p:nvPr/>
          </p:nvGrpSpPr>
          <p:grpSpPr bwMode="auto">
            <a:xfrm>
              <a:off x="5715000" y="4343400"/>
              <a:ext cx="381000" cy="461665"/>
              <a:chOff x="2209800" y="4686300"/>
              <a:chExt cx="381000" cy="461665"/>
            </a:xfrm>
          </p:grpSpPr>
          <p:sp>
            <p:nvSpPr>
              <p:cNvPr id="99" name="Oval 38"/>
              <p:cNvSpPr/>
              <p:nvPr/>
            </p:nvSpPr>
            <p:spPr>
              <a:xfrm>
                <a:off x="2209800" y="4724812"/>
                <a:ext cx="381000" cy="380912"/>
              </a:xfrm>
              <a:prstGeom prst="ellipse">
                <a:avLst/>
              </a:prstGeom>
              <a:solidFill>
                <a:srgbClr val="FFC3C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00" name="Textfeld 39"/>
              <p:cNvSpPr txBox="1">
                <a:spLocks noChangeArrowheads="1"/>
              </p:cNvSpPr>
              <p:nvPr/>
            </p:nvSpPr>
            <p:spPr bwMode="auto">
              <a:xfrm>
                <a:off x="2209800" y="4686300"/>
                <a:ext cx="3726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39" name="Gruppierung 40"/>
            <p:cNvGrpSpPr>
              <a:grpSpLocks/>
            </p:cNvGrpSpPr>
            <p:nvPr/>
          </p:nvGrpSpPr>
          <p:grpSpPr bwMode="auto">
            <a:xfrm>
              <a:off x="6172200" y="4343400"/>
              <a:ext cx="381000" cy="461665"/>
              <a:chOff x="2209800" y="4686300"/>
              <a:chExt cx="381000" cy="461665"/>
            </a:xfrm>
          </p:grpSpPr>
          <p:sp>
            <p:nvSpPr>
              <p:cNvPr id="97" name="Oval 41"/>
              <p:cNvSpPr/>
              <p:nvPr/>
            </p:nvSpPr>
            <p:spPr>
              <a:xfrm>
                <a:off x="2209800" y="4724812"/>
                <a:ext cx="381000" cy="380912"/>
              </a:xfrm>
              <a:prstGeom prst="ellipse">
                <a:avLst/>
              </a:prstGeom>
              <a:solidFill>
                <a:srgbClr val="FFC3C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98" name="Textfeld 42"/>
              <p:cNvSpPr txBox="1">
                <a:spLocks noChangeArrowheads="1"/>
              </p:cNvSpPr>
              <p:nvPr/>
            </p:nvSpPr>
            <p:spPr bwMode="auto">
              <a:xfrm>
                <a:off x="2209800" y="4686300"/>
                <a:ext cx="3726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40" name="Gruppierung 51"/>
            <p:cNvGrpSpPr>
              <a:grpSpLocks/>
            </p:cNvGrpSpPr>
            <p:nvPr/>
          </p:nvGrpSpPr>
          <p:grpSpPr bwMode="auto">
            <a:xfrm>
              <a:off x="1752600" y="4953280"/>
              <a:ext cx="381000" cy="380912"/>
              <a:chOff x="1752600" y="4953280"/>
              <a:chExt cx="381000" cy="380912"/>
            </a:xfrm>
          </p:grpSpPr>
          <p:sp>
            <p:nvSpPr>
              <p:cNvPr id="91" name="Gefaltete Ecke 44"/>
              <p:cNvSpPr/>
              <p:nvPr/>
            </p:nvSpPr>
            <p:spPr>
              <a:xfrm>
                <a:off x="1752600" y="4953280"/>
                <a:ext cx="381000" cy="380912"/>
              </a:xfrm>
              <a:prstGeom prst="foldedCorner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92" name="Gruppierung 50"/>
              <p:cNvGrpSpPr>
                <a:grpSpLocks/>
              </p:cNvGrpSpPr>
              <p:nvPr/>
            </p:nvGrpSpPr>
            <p:grpSpPr bwMode="auto">
              <a:xfrm>
                <a:off x="1828800" y="5029462"/>
                <a:ext cx="228600" cy="230135"/>
                <a:chOff x="1828800" y="5867662"/>
                <a:chExt cx="228600" cy="230135"/>
              </a:xfrm>
            </p:grpSpPr>
            <p:cxnSp>
              <p:nvCxnSpPr>
                <p:cNvPr id="93" name="Gerade Verbindung 46"/>
                <p:cNvCxnSpPr/>
                <p:nvPr/>
              </p:nvCxnSpPr>
              <p:spPr>
                <a:xfrm>
                  <a:off x="1828800" y="6020027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Gerade Verbindung 47"/>
                <p:cNvCxnSpPr/>
                <p:nvPr/>
              </p:nvCxnSpPr>
              <p:spPr>
                <a:xfrm>
                  <a:off x="1828800" y="5867662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 Verbindung 94"/>
                <p:cNvCxnSpPr/>
                <p:nvPr/>
              </p:nvCxnSpPr>
              <p:spPr>
                <a:xfrm>
                  <a:off x="1828800" y="5943844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 Verbindung 49"/>
                <p:cNvCxnSpPr/>
                <p:nvPr/>
              </p:nvCxnSpPr>
              <p:spPr>
                <a:xfrm>
                  <a:off x="1828800" y="6096209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uppierung 52"/>
            <p:cNvGrpSpPr>
              <a:grpSpLocks/>
            </p:cNvGrpSpPr>
            <p:nvPr/>
          </p:nvGrpSpPr>
          <p:grpSpPr bwMode="auto">
            <a:xfrm>
              <a:off x="3048000" y="4953280"/>
              <a:ext cx="381000" cy="380912"/>
              <a:chOff x="1752600" y="4953280"/>
              <a:chExt cx="381000" cy="380912"/>
            </a:xfrm>
          </p:grpSpPr>
          <p:sp>
            <p:nvSpPr>
              <p:cNvPr id="85" name="Gefaltete Ecke 84"/>
              <p:cNvSpPr/>
              <p:nvPr/>
            </p:nvSpPr>
            <p:spPr>
              <a:xfrm>
                <a:off x="1752600" y="4953280"/>
                <a:ext cx="381000" cy="380912"/>
              </a:xfrm>
              <a:prstGeom prst="foldedCorner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86" name="Gruppierung 54"/>
              <p:cNvGrpSpPr>
                <a:grpSpLocks/>
              </p:cNvGrpSpPr>
              <p:nvPr/>
            </p:nvGrpSpPr>
            <p:grpSpPr bwMode="auto">
              <a:xfrm>
                <a:off x="1828800" y="5029462"/>
                <a:ext cx="228600" cy="230135"/>
                <a:chOff x="1828800" y="5867662"/>
                <a:chExt cx="228600" cy="230135"/>
              </a:xfrm>
            </p:grpSpPr>
            <p:cxnSp>
              <p:nvCxnSpPr>
                <p:cNvPr id="87" name="Gerade Verbindung 86"/>
                <p:cNvCxnSpPr/>
                <p:nvPr/>
              </p:nvCxnSpPr>
              <p:spPr>
                <a:xfrm>
                  <a:off x="1828800" y="6020027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 Verbindung 87"/>
                <p:cNvCxnSpPr/>
                <p:nvPr/>
              </p:nvCxnSpPr>
              <p:spPr>
                <a:xfrm>
                  <a:off x="1828800" y="5867662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88"/>
                <p:cNvCxnSpPr/>
                <p:nvPr/>
              </p:nvCxnSpPr>
              <p:spPr>
                <a:xfrm>
                  <a:off x="1828800" y="5943844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 Verbindung 89"/>
                <p:cNvCxnSpPr/>
                <p:nvPr/>
              </p:nvCxnSpPr>
              <p:spPr>
                <a:xfrm>
                  <a:off x="1828800" y="6096209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uppierung 59"/>
            <p:cNvGrpSpPr>
              <a:grpSpLocks/>
            </p:cNvGrpSpPr>
            <p:nvPr/>
          </p:nvGrpSpPr>
          <p:grpSpPr bwMode="auto">
            <a:xfrm>
              <a:off x="3505200" y="4953280"/>
              <a:ext cx="381000" cy="380912"/>
              <a:chOff x="1752600" y="4953280"/>
              <a:chExt cx="381000" cy="380912"/>
            </a:xfrm>
          </p:grpSpPr>
          <p:sp>
            <p:nvSpPr>
              <p:cNvPr id="79" name="Gefaltete Ecke 78"/>
              <p:cNvSpPr/>
              <p:nvPr/>
            </p:nvSpPr>
            <p:spPr>
              <a:xfrm>
                <a:off x="1752600" y="4953280"/>
                <a:ext cx="381000" cy="380912"/>
              </a:xfrm>
              <a:prstGeom prst="foldedCorner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80" name="Gruppierung 61"/>
              <p:cNvGrpSpPr>
                <a:grpSpLocks/>
              </p:cNvGrpSpPr>
              <p:nvPr/>
            </p:nvGrpSpPr>
            <p:grpSpPr bwMode="auto">
              <a:xfrm>
                <a:off x="1828800" y="5029462"/>
                <a:ext cx="228600" cy="230135"/>
                <a:chOff x="1828800" y="5867662"/>
                <a:chExt cx="228600" cy="230135"/>
              </a:xfrm>
            </p:grpSpPr>
            <p:cxnSp>
              <p:nvCxnSpPr>
                <p:cNvPr id="81" name="Gerade Verbindung 80"/>
                <p:cNvCxnSpPr/>
                <p:nvPr/>
              </p:nvCxnSpPr>
              <p:spPr>
                <a:xfrm>
                  <a:off x="1828800" y="6020027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 Verbindung 81"/>
                <p:cNvCxnSpPr/>
                <p:nvPr/>
              </p:nvCxnSpPr>
              <p:spPr>
                <a:xfrm>
                  <a:off x="1828800" y="5867662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 Verbindung 82"/>
                <p:cNvCxnSpPr/>
                <p:nvPr/>
              </p:nvCxnSpPr>
              <p:spPr>
                <a:xfrm>
                  <a:off x="1828800" y="5943844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 Verbindung 65"/>
                <p:cNvCxnSpPr/>
                <p:nvPr/>
              </p:nvCxnSpPr>
              <p:spPr>
                <a:xfrm>
                  <a:off x="1828800" y="6096209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uppierung 66"/>
            <p:cNvGrpSpPr>
              <a:grpSpLocks/>
            </p:cNvGrpSpPr>
            <p:nvPr/>
          </p:nvGrpSpPr>
          <p:grpSpPr bwMode="auto">
            <a:xfrm>
              <a:off x="5715000" y="4953280"/>
              <a:ext cx="381000" cy="380912"/>
              <a:chOff x="1752600" y="4953280"/>
              <a:chExt cx="381000" cy="380912"/>
            </a:xfrm>
          </p:grpSpPr>
          <p:sp>
            <p:nvSpPr>
              <p:cNvPr id="73" name="Gefaltete Ecke 72"/>
              <p:cNvSpPr/>
              <p:nvPr/>
            </p:nvSpPr>
            <p:spPr>
              <a:xfrm>
                <a:off x="1752600" y="4953280"/>
                <a:ext cx="381000" cy="380912"/>
              </a:xfrm>
              <a:prstGeom prst="foldedCorner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74" name="Gruppierung 68"/>
              <p:cNvGrpSpPr>
                <a:grpSpLocks/>
              </p:cNvGrpSpPr>
              <p:nvPr/>
            </p:nvGrpSpPr>
            <p:grpSpPr bwMode="auto">
              <a:xfrm>
                <a:off x="1828800" y="5029462"/>
                <a:ext cx="228600" cy="230135"/>
                <a:chOff x="1828800" y="5867662"/>
                <a:chExt cx="228600" cy="230135"/>
              </a:xfrm>
            </p:grpSpPr>
            <p:cxnSp>
              <p:nvCxnSpPr>
                <p:cNvPr id="75" name="Gerade Verbindung 74"/>
                <p:cNvCxnSpPr/>
                <p:nvPr/>
              </p:nvCxnSpPr>
              <p:spPr>
                <a:xfrm>
                  <a:off x="1828800" y="6020027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 Verbindung 75"/>
                <p:cNvCxnSpPr/>
                <p:nvPr/>
              </p:nvCxnSpPr>
              <p:spPr>
                <a:xfrm>
                  <a:off x="1828800" y="5867662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 Verbindung 71"/>
                <p:cNvCxnSpPr/>
                <p:nvPr/>
              </p:nvCxnSpPr>
              <p:spPr>
                <a:xfrm>
                  <a:off x="1828800" y="5943844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 Verbindung 77"/>
                <p:cNvCxnSpPr/>
                <p:nvPr/>
              </p:nvCxnSpPr>
              <p:spPr>
                <a:xfrm>
                  <a:off x="1828800" y="6096209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uppierung 73"/>
            <p:cNvGrpSpPr>
              <a:grpSpLocks/>
            </p:cNvGrpSpPr>
            <p:nvPr/>
          </p:nvGrpSpPr>
          <p:grpSpPr bwMode="auto">
            <a:xfrm>
              <a:off x="6172200" y="4953280"/>
              <a:ext cx="381000" cy="380912"/>
              <a:chOff x="1752600" y="4953280"/>
              <a:chExt cx="381000" cy="380912"/>
            </a:xfrm>
          </p:grpSpPr>
          <p:sp>
            <p:nvSpPr>
              <p:cNvPr id="67" name="Gefaltete Ecke 66"/>
              <p:cNvSpPr/>
              <p:nvPr/>
            </p:nvSpPr>
            <p:spPr>
              <a:xfrm>
                <a:off x="1752600" y="4953280"/>
                <a:ext cx="381000" cy="380912"/>
              </a:xfrm>
              <a:prstGeom prst="foldedCorner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68" name="Gruppierung 75"/>
              <p:cNvGrpSpPr>
                <a:grpSpLocks/>
              </p:cNvGrpSpPr>
              <p:nvPr/>
            </p:nvGrpSpPr>
            <p:grpSpPr bwMode="auto">
              <a:xfrm>
                <a:off x="1828800" y="5029462"/>
                <a:ext cx="228600" cy="230135"/>
                <a:chOff x="1828800" y="5867662"/>
                <a:chExt cx="228600" cy="230135"/>
              </a:xfrm>
            </p:grpSpPr>
            <p:cxnSp>
              <p:nvCxnSpPr>
                <p:cNvPr id="69" name="Gerade Verbindung 68"/>
                <p:cNvCxnSpPr/>
                <p:nvPr/>
              </p:nvCxnSpPr>
              <p:spPr>
                <a:xfrm>
                  <a:off x="1828800" y="6020027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 Verbindung 69"/>
                <p:cNvCxnSpPr/>
                <p:nvPr/>
              </p:nvCxnSpPr>
              <p:spPr>
                <a:xfrm>
                  <a:off x="1828800" y="5867662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70"/>
                <p:cNvCxnSpPr/>
                <p:nvPr/>
              </p:nvCxnSpPr>
              <p:spPr>
                <a:xfrm>
                  <a:off x="1828800" y="5943844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71"/>
                <p:cNvCxnSpPr/>
                <p:nvPr/>
              </p:nvCxnSpPr>
              <p:spPr>
                <a:xfrm>
                  <a:off x="1828800" y="6096209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Gruppierung 100"/>
            <p:cNvGrpSpPr>
              <a:grpSpLocks/>
            </p:cNvGrpSpPr>
            <p:nvPr/>
          </p:nvGrpSpPr>
          <p:grpSpPr bwMode="auto">
            <a:xfrm>
              <a:off x="4267200" y="4326235"/>
              <a:ext cx="609600" cy="461665"/>
              <a:chOff x="4267200" y="4267200"/>
              <a:chExt cx="609600" cy="461665"/>
            </a:xfrm>
          </p:grpSpPr>
          <p:sp>
            <p:nvSpPr>
              <p:cNvPr id="65" name="Rechteck 64"/>
              <p:cNvSpPr/>
              <p:nvPr/>
            </p:nvSpPr>
            <p:spPr>
              <a:xfrm>
                <a:off x="4267200" y="4343510"/>
                <a:ext cx="609600" cy="33012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Textfeld 99"/>
              <p:cNvSpPr txBox="1">
                <a:spLocks noChangeArrowheads="1"/>
              </p:cNvSpPr>
              <p:nvPr/>
            </p:nvSpPr>
            <p:spPr bwMode="auto">
              <a:xfrm>
                <a:off x="4387319" y="4267200"/>
                <a:ext cx="3693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 dirty="0">
                    <a:solidFill>
                      <a:schemeClr val="accent2"/>
                    </a:solidFill>
                    <a:latin typeface="Courier New" pitchFamily="49" charset="0"/>
                    <a:ea typeface="Courier" pitchFamily="-112" charset="0"/>
                    <a:cs typeface="Courier New" pitchFamily="49" charset="0"/>
                  </a:rPr>
                  <a:t>i</a:t>
                </a:r>
              </a:p>
            </p:txBody>
          </p:sp>
        </p:grpSp>
        <p:grpSp>
          <p:nvGrpSpPr>
            <p:cNvPr id="46" name="Gruppierung 101"/>
            <p:cNvGrpSpPr>
              <a:grpSpLocks/>
            </p:cNvGrpSpPr>
            <p:nvPr/>
          </p:nvGrpSpPr>
          <p:grpSpPr bwMode="auto">
            <a:xfrm>
              <a:off x="4267200" y="4783435"/>
              <a:ext cx="609600" cy="461665"/>
              <a:chOff x="4267200" y="4267200"/>
              <a:chExt cx="609600" cy="461665"/>
            </a:xfrm>
          </p:grpSpPr>
          <p:sp>
            <p:nvSpPr>
              <p:cNvPr id="63" name="Rechteck 62"/>
              <p:cNvSpPr/>
              <p:nvPr/>
            </p:nvSpPr>
            <p:spPr>
              <a:xfrm>
                <a:off x="4267200" y="4343404"/>
                <a:ext cx="609600" cy="33012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Textfeld 103"/>
              <p:cNvSpPr txBox="1">
                <a:spLocks noChangeArrowheads="1"/>
              </p:cNvSpPr>
              <p:nvPr/>
            </p:nvSpPr>
            <p:spPr bwMode="auto">
              <a:xfrm>
                <a:off x="4387319" y="4267200"/>
                <a:ext cx="3693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>
                    <a:solidFill>
                      <a:schemeClr val="accent2"/>
                    </a:solidFill>
                    <a:latin typeface="Courier New" pitchFamily="49" charset="0"/>
                    <a:ea typeface="Courier" pitchFamily="-112" charset="0"/>
                    <a:cs typeface="Courier New" pitchFamily="49" charset="0"/>
                  </a:rPr>
                  <a:t>i</a:t>
                </a:r>
              </a:p>
            </p:txBody>
          </p:sp>
        </p:grpSp>
        <p:grpSp>
          <p:nvGrpSpPr>
            <p:cNvPr id="47" name="Gruppierung 104"/>
            <p:cNvGrpSpPr>
              <a:grpSpLocks/>
            </p:cNvGrpSpPr>
            <p:nvPr/>
          </p:nvGrpSpPr>
          <p:grpSpPr bwMode="auto">
            <a:xfrm>
              <a:off x="4267200" y="5240635"/>
              <a:ext cx="609600" cy="461665"/>
              <a:chOff x="4267200" y="4267200"/>
              <a:chExt cx="609600" cy="461665"/>
            </a:xfrm>
          </p:grpSpPr>
          <p:sp>
            <p:nvSpPr>
              <p:cNvPr id="61" name="Rechteck 60"/>
              <p:cNvSpPr/>
              <p:nvPr/>
            </p:nvSpPr>
            <p:spPr>
              <a:xfrm>
                <a:off x="4267200" y="4343298"/>
                <a:ext cx="609600" cy="33012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Textfeld 106"/>
              <p:cNvSpPr txBox="1">
                <a:spLocks noChangeArrowheads="1"/>
              </p:cNvSpPr>
              <p:nvPr/>
            </p:nvSpPr>
            <p:spPr bwMode="auto">
              <a:xfrm>
                <a:off x="4387319" y="4267200"/>
                <a:ext cx="3693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>
                    <a:solidFill>
                      <a:schemeClr val="accent2"/>
                    </a:solidFill>
                    <a:latin typeface="Courier New" pitchFamily="49" charset="0"/>
                    <a:ea typeface="Courier" pitchFamily="-112" charset="0"/>
                    <a:cs typeface="Courier New" pitchFamily="49" charset="0"/>
                  </a:rPr>
                  <a:t>i</a:t>
                </a:r>
              </a:p>
            </p:txBody>
          </p:sp>
        </p:grpSp>
        <p:grpSp>
          <p:nvGrpSpPr>
            <p:cNvPr id="48" name="Gruppierung 107"/>
            <p:cNvGrpSpPr>
              <a:grpSpLocks/>
            </p:cNvGrpSpPr>
            <p:nvPr/>
          </p:nvGrpSpPr>
          <p:grpSpPr bwMode="auto">
            <a:xfrm>
              <a:off x="4267200" y="5697835"/>
              <a:ext cx="609600" cy="461665"/>
              <a:chOff x="4267200" y="4267200"/>
              <a:chExt cx="609600" cy="461665"/>
            </a:xfrm>
          </p:grpSpPr>
          <p:sp>
            <p:nvSpPr>
              <p:cNvPr id="59" name="Rechteck 58"/>
              <p:cNvSpPr/>
              <p:nvPr/>
            </p:nvSpPr>
            <p:spPr>
              <a:xfrm>
                <a:off x="4267200" y="4343192"/>
                <a:ext cx="609600" cy="33012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Textfeld 109"/>
              <p:cNvSpPr txBox="1">
                <a:spLocks noChangeArrowheads="1"/>
              </p:cNvSpPr>
              <p:nvPr/>
            </p:nvSpPr>
            <p:spPr bwMode="auto">
              <a:xfrm>
                <a:off x="4387319" y="4267200"/>
                <a:ext cx="3693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>
                    <a:solidFill>
                      <a:schemeClr val="accent2"/>
                    </a:solidFill>
                    <a:latin typeface="Courier New" pitchFamily="49" charset="0"/>
                    <a:ea typeface="Courier" pitchFamily="-112" charset="0"/>
                    <a:cs typeface="Courier New" pitchFamily="49" charset="0"/>
                  </a:rPr>
                  <a:t>i</a:t>
                </a:r>
              </a:p>
            </p:txBody>
          </p:sp>
        </p:grpSp>
        <p:grpSp>
          <p:nvGrpSpPr>
            <p:cNvPr id="49" name="Gruppierung 110"/>
            <p:cNvGrpSpPr>
              <a:grpSpLocks/>
            </p:cNvGrpSpPr>
            <p:nvPr/>
          </p:nvGrpSpPr>
          <p:grpSpPr bwMode="auto">
            <a:xfrm>
              <a:off x="4978400" y="4343400"/>
              <a:ext cx="381000" cy="461665"/>
              <a:chOff x="2209800" y="4686300"/>
              <a:chExt cx="381000" cy="46166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2209800" y="4724812"/>
                <a:ext cx="381000" cy="380912"/>
              </a:xfrm>
              <a:prstGeom prst="ellipse">
                <a:avLst/>
              </a:prstGeom>
              <a:solidFill>
                <a:srgbClr val="FFC3C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58" name="Textfeld 112"/>
              <p:cNvSpPr txBox="1">
                <a:spLocks noChangeArrowheads="1"/>
              </p:cNvSpPr>
              <p:nvPr/>
            </p:nvSpPr>
            <p:spPr bwMode="auto">
              <a:xfrm>
                <a:off x="2209800" y="4686300"/>
                <a:ext cx="3726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400" b="1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50" name="Gruppierung 113"/>
            <p:cNvGrpSpPr>
              <a:grpSpLocks/>
            </p:cNvGrpSpPr>
            <p:nvPr/>
          </p:nvGrpSpPr>
          <p:grpSpPr bwMode="auto">
            <a:xfrm>
              <a:off x="4978400" y="4953280"/>
              <a:ext cx="381000" cy="380912"/>
              <a:chOff x="1752600" y="4953280"/>
              <a:chExt cx="381000" cy="380912"/>
            </a:xfrm>
          </p:grpSpPr>
          <p:sp>
            <p:nvSpPr>
              <p:cNvPr id="51" name="Gefaltete Ecke 50"/>
              <p:cNvSpPr/>
              <p:nvPr/>
            </p:nvSpPr>
            <p:spPr>
              <a:xfrm>
                <a:off x="1752600" y="4953280"/>
                <a:ext cx="381000" cy="380912"/>
              </a:xfrm>
              <a:prstGeom prst="foldedCorner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52" name="Gruppierung 115"/>
              <p:cNvGrpSpPr>
                <a:grpSpLocks/>
              </p:cNvGrpSpPr>
              <p:nvPr/>
            </p:nvGrpSpPr>
            <p:grpSpPr bwMode="auto">
              <a:xfrm>
                <a:off x="1828800" y="5029462"/>
                <a:ext cx="228600" cy="230135"/>
                <a:chOff x="1828800" y="5867662"/>
                <a:chExt cx="228600" cy="230135"/>
              </a:xfrm>
            </p:grpSpPr>
            <p:cxnSp>
              <p:nvCxnSpPr>
                <p:cNvPr id="53" name="Gerade Verbindung 52"/>
                <p:cNvCxnSpPr/>
                <p:nvPr/>
              </p:nvCxnSpPr>
              <p:spPr>
                <a:xfrm>
                  <a:off x="1828800" y="6020027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1828800" y="5867662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54"/>
                <p:cNvCxnSpPr/>
                <p:nvPr/>
              </p:nvCxnSpPr>
              <p:spPr>
                <a:xfrm>
                  <a:off x="1828800" y="5943844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55"/>
                <p:cNvCxnSpPr/>
                <p:nvPr/>
              </p:nvCxnSpPr>
              <p:spPr>
                <a:xfrm>
                  <a:off x="1828800" y="6096209"/>
                  <a:ext cx="228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7" name="Inhaltsplatzhalter 2"/>
          <p:cNvSpPr>
            <a:spLocks noGrp="1"/>
          </p:cNvSpPr>
          <p:nvPr>
            <p:ph idx="1"/>
          </p:nvPr>
        </p:nvSpPr>
        <p:spPr>
          <a:xfrm>
            <a:off x="129310" y="1428750"/>
            <a:ext cx="7283450" cy="1162050"/>
          </a:xfrm>
        </p:spPr>
        <p:txBody>
          <a:bodyPr/>
          <a:lstStyle/>
          <a:p>
            <a:endParaRPr lang="de-DE" sz="1800" dirty="0" smtClean="0">
              <a:latin typeface="Calibri" pitchFamily="-112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pitchFamily="-112" charset="0"/>
              </a:rPr>
              <a:t>Struktur eines </a:t>
            </a:r>
            <a:r>
              <a:rPr lang="de-DE" dirty="0" err="1" smtClean="0">
                <a:latin typeface="Calibri" pitchFamily="-112" charset="0"/>
              </a:rPr>
              <a:t>CaseTrain-Falls</a:t>
            </a:r>
            <a:r>
              <a:rPr lang="de-DE" dirty="0" smtClean="0">
                <a:latin typeface="Calibri" pitchFamily="-11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896440" cy="71438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Content vorbereiten</a:t>
            </a:r>
          </a:p>
        </p:txBody>
      </p:sp>
      <p:pic>
        <p:nvPicPr>
          <p:cNvPr id="13315" name="Picture 2" descr="CaseTrain_Word-F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28750"/>
            <a:ext cx="5027613" cy="4884737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76200" dist="508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6388" name="Picture 4" descr="C:\Dokumente und Einstellungen\hoernlein\Desktop\zip_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4786322"/>
            <a:ext cx="1214478" cy="12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iger Pfeil 12"/>
          <p:cNvSpPr/>
          <p:nvPr/>
        </p:nvSpPr>
        <p:spPr>
          <a:xfrm rot="5400000">
            <a:off x="7429521" y="3286123"/>
            <a:ext cx="1357313" cy="1071563"/>
          </a:xfrm>
          <a:prstGeom prst="bentArrow">
            <a:avLst>
              <a:gd name="adj1" fmla="val 27268"/>
              <a:gd name="adj2" fmla="val 32557"/>
              <a:gd name="adj3" fmla="val 34831"/>
              <a:gd name="adj4" fmla="val 529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pic>
        <p:nvPicPr>
          <p:cNvPr id="16391" name="Picture 7" descr="C:\Dokumente und Einstellungen\hoernlein\Desktop\Oficina-HTML-128x1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57175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C:\Dokumente und Einstellungen\hoernlein\Desktop\Oficina-TXT-128x1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571625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C:\Dokumente und Einstellungen\hoernlein\Desktop\Imagen-PNG-128x12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643312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C:\Dokumente und Einstellungen\hoernlein\Desktop\Oficina-PDF-128x1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714875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C:\Dokumente und Einstellungen\hoernlein\Desktop\Spreadsheet2-128x12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8575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C:\Dokumente und Einstellungen\hoernlein\Desktop\Video-WMV-128x12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38" y="4071937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C:\Dokumente und Einstellungen\hoernlein\Desktop\System-Binary-128x12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63" y="5286375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C:\Dokumente und Einstellungen\hoernlein\Desktop\Oficina-TXT-128x1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42875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857224" y="1571612"/>
            <a:ext cx="7215238" cy="47149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Abgerundetes Rechteck 91"/>
          <p:cNvSpPr/>
          <p:nvPr/>
        </p:nvSpPr>
        <p:spPr>
          <a:xfrm>
            <a:off x="1200727" y="1685348"/>
            <a:ext cx="1450109" cy="45258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Abgerundetes Rechteck 90"/>
          <p:cNvSpPr/>
          <p:nvPr/>
        </p:nvSpPr>
        <p:spPr>
          <a:xfrm>
            <a:off x="6354618" y="1676112"/>
            <a:ext cx="1219200" cy="45258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216493" cy="71438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ZIP </a:t>
            </a:r>
            <a:r>
              <a:rPr lang="de-DE" dirty="0" err="1" smtClean="0"/>
              <a:t>to</a:t>
            </a:r>
            <a:r>
              <a:rPr lang="de-DE" dirty="0" smtClean="0"/>
              <a:t> Flash</a:t>
            </a:r>
            <a:endParaRPr lang="de-DE" dirty="0"/>
          </a:p>
        </p:txBody>
      </p:sp>
      <p:pic>
        <p:nvPicPr>
          <p:cNvPr id="47111" name="Picture 7" descr="C:\Dokumente und Einstellungen\Alexander\Desktop\WinZip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38" y="2211526"/>
            <a:ext cx="1000132" cy="1000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12" name="Picture 8" descr="C:\Dokumente und Einstellungen\Alexander\Desktop\flash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9196" y="4954455"/>
            <a:ext cx="1285884" cy="1285884"/>
          </a:xfrm>
          <a:prstGeom prst="rect">
            <a:avLst/>
          </a:prstGeom>
          <a:noFill/>
        </p:spPr>
      </p:pic>
      <p:pic>
        <p:nvPicPr>
          <p:cNvPr id="47113" name="Picture 9" descr="C:\Dokumente und Einstellungen\Alexander\Desktop\do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497" y="2991135"/>
            <a:ext cx="928694" cy="928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0" descr="C:\Dokumente und Einstellungen\hoernlein\Desktop\Oficina-TXT-128x1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9323" y="1850581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10" descr="C:\Dokumente und Einstellungen\hoernlein\Desktop\Oficina-TXT-128x1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024" y="2161589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14" name="Picture 10" descr="C:\Dokumente und Einstellungen\Alexander\Desktop\showroom_xmldocs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785926"/>
            <a:ext cx="714380" cy="714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10" descr="C:\Dokumente und Einstellungen\Alexander\Desktop\showroom_xmldocs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5544" y="3071810"/>
            <a:ext cx="714380" cy="714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11" descr="C:\Dokumente und Einstellungen\hoernlein\Desktop\Imagen-PNG-128x1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07194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2" descr="C:\Dokumente und Einstellungen\hoernlein\Desktop\Oficina-PDF-128x12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42926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13" descr="C:\Dokumente und Einstellungen\hoernlein\Desktop\Spreadsheet2-128x12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535782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14" descr="C:\Dokumente und Einstellungen\hoernlein\Desktop\Video-WMV-128x12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32" y="450057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15" descr="C:\Dokumente und Einstellungen\hoernlein\Desktop\System-Binary-128x12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557214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feld 35"/>
          <p:cNvSpPr txBox="1"/>
          <p:nvPr/>
        </p:nvSpPr>
        <p:spPr>
          <a:xfrm>
            <a:off x="6215074" y="2500306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terminology.xml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6429388" y="371475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case.xml</a:t>
            </a:r>
            <a:endParaRPr lang="de-DE" sz="1400" dirty="0"/>
          </a:p>
        </p:txBody>
      </p:sp>
      <p:pic>
        <p:nvPicPr>
          <p:cNvPr id="39" name="Picture 7" descr="C:\Dokumente und Einstellungen\hoernlein\Desktop\Oficina-HTML-128x128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150017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7" descr="C:\Dokumente und Einstellungen\hoernlein\Desktop\Oficina-HTML-128x128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207167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7" descr="C:\Dokumente und Einstellungen\hoernlein\Desktop\Oficina-HTML-128x128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285749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7" descr="C:\Dokumente und Einstellungen\hoernlein\Desktop\Oficina-HTML-128x128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350043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Pfeil nach rechts 42"/>
          <p:cNvSpPr/>
          <p:nvPr/>
        </p:nvSpPr>
        <p:spPr>
          <a:xfrm>
            <a:off x="2714612" y="4857760"/>
            <a:ext cx="3714776" cy="4286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" name="Pfeil nach rechts 43"/>
          <p:cNvSpPr/>
          <p:nvPr/>
        </p:nvSpPr>
        <p:spPr>
          <a:xfrm>
            <a:off x="2714611" y="3214686"/>
            <a:ext cx="1016879" cy="4286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5" name="Pfeil nach rechts 44"/>
          <p:cNvSpPr/>
          <p:nvPr/>
        </p:nvSpPr>
        <p:spPr>
          <a:xfrm>
            <a:off x="4572000" y="3214686"/>
            <a:ext cx="526473" cy="4286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60" name="Pfeil nach rechts 59"/>
          <p:cNvSpPr/>
          <p:nvPr/>
        </p:nvSpPr>
        <p:spPr>
          <a:xfrm>
            <a:off x="2714612" y="1928802"/>
            <a:ext cx="3714776" cy="4286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7115" name="Picture 11" descr="C:\Dokumente und Einstellungen\Alexander\Desktop\FLV_File___Icon_by_ss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30" y="4857760"/>
            <a:ext cx="357189" cy="477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11" descr="C:\Dokumente und Einstellungen\hoernlein\Desktop\Imagen-PNG-128x1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500570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11" descr="C:\Dokumente und Einstellungen\Alexander\Desktop\FLV_File___Icon_by_ss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5072074"/>
            <a:ext cx="357189" cy="477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13" descr="C:\Dokumente und Einstellungen\Alexander\Desktop\Imagen-JPG-128x12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43306" y="3929066"/>
            <a:ext cx="571504" cy="571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12" descr="C:\Dokumente und Einstellungen\Alexander\Desktop\Audio-WAV-128x128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43042" y="4786322"/>
            <a:ext cx="642942" cy="642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13" descr="C:\Dokumente und Einstellungen\Alexander\Desktop\Imagen-JPG-128x12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71934" y="4143380"/>
            <a:ext cx="571504" cy="571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13" descr="C:\Dokumente und Einstellungen\Alexander\Desktop\Imagen-JPG-128x12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4414" y="4429132"/>
            <a:ext cx="638692" cy="6386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7" descr="C:\Dokumente und Einstellungen\hoernlein\Desktop\Oficina-HTML-128x128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300037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11" descr="C:\Dokumente und Einstellungen\hoernlein\Desktop\Imagen-PNG-128x1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21481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" name="Pfeil nach rechts 77"/>
          <p:cNvSpPr/>
          <p:nvPr/>
        </p:nvSpPr>
        <p:spPr>
          <a:xfrm>
            <a:off x="2714612" y="5572140"/>
            <a:ext cx="3714776" cy="4286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9" name="Pfeil nach rechts 78"/>
          <p:cNvSpPr/>
          <p:nvPr/>
        </p:nvSpPr>
        <p:spPr>
          <a:xfrm>
            <a:off x="4643438" y="4143380"/>
            <a:ext cx="1785950" cy="4286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82" name="Picture 10" descr="C:\Dokumente und Einstellungen\Alexander\Desktop\showroom_xmldocs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071810"/>
            <a:ext cx="714380" cy="714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Pfeil nach rechts 82"/>
          <p:cNvSpPr/>
          <p:nvPr/>
        </p:nvSpPr>
        <p:spPr>
          <a:xfrm>
            <a:off x="6000760" y="3214686"/>
            <a:ext cx="481170" cy="4286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84" name="Picture 12" descr="C:\Dokumente und Einstellungen\hoernlein\Desktop\Oficina-PDF-128x128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72330" y="564357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13" descr="C:\Dokumente und Einstellungen\hoernlein\Desktop\Spreadsheet2-128x12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00826" y="557214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15" descr="C:\Dokumente und Einstellungen\hoernlein\Desktop\System-Binary-128x128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86578" y="5786454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7" name="Textfeld 86"/>
          <p:cNvSpPr txBox="1"/>
          <p:nvPr/>
        </p:nvSpPr>
        <p:spPr>
          <a:xfrm>
            <a:off x="8229601" y="1611458"/>
            <a:ext cx="914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Meldungen &amp; Fehler</a:t>
            </a:r>
            <a:endParaRPr lang="de-DE" sz="1050" dirty="0"/>
          </a:p>
        </p:txBody>
      </p:sp>
      <p:sp>
        <p:nvSpPr>
          <p:cNvPr id="88" name="Textfeld 87"/>
          <p:cNvSpPr txBox="1"/>
          <p:nvPr/>
        </p:nvSpPr>
        <p:spPr>
          <a:xfrm>
            <a:off x="8229601" y="2276476"/>
            <a:ext cx="914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Markierung</a:t>
            </a:r>
            <a:endParaRPr lang="de-DE" sz="1050" dirty="0"/>
          </a:p>
        </p:txBody>
      </p:sp>
      <p:sp>
        <p:nvSpPr>
          <p:cNvPr id="89" name="Textfeld 88"/>
          <p:cNvSpPr txBox="1"/>
          <p:nvPr/>
        </p:nvSpPr>
        <p:spPr>
          <a:xfrm>
            <a:off x="8229601" y="3015385"/>
            <a:ext cx="914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Meldungen &amp; Fehler</a:t>
            </a:r>
            <a:endParaRPr lang="de-DE" sz="1050" dirty="0"/>
          </a:p>
        </p:txBody>
      </p:sp>
      <p:sp>
        <p:nvSpPr>
          <p:cNvPr id="90" name="Textfeld 89"/>
          <p:cNvSpPr txBox="1"/>
          <p:nvPr/>
        </p:nvSpPr>
        <p:spPr>
          <a:xfrm>
            <a:off x="8229601" y="3680403"/>
            <a:ext cx="914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Markierung</a:t>
            </a:r>
            <a:endParaRPr lang="de-DE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36" grpId="0"/>
      <p:bldP spid="37" grpId="0"/>
      <p:bldP spid="43" grpId="0" animBg="1"/>
      <p:bldP spid="44" grpId="0" animBg="1"/>
      <p:bldP spid="45" grpId="0" animBg="1"/>
      <p:bldP spid="60" grpId="0" animBg="1"/>
      <p:bldP spid="78" grpId="0" animBg="1"/>
      <p:bldP spid="79" grpId="0" animBg="1"/>
      <p:bldP spid="83" grpId="0" animBg="1"/>
      <p:bldP spid="87" grpId="0"/>
      <p:bldP spid="88" grpId="0"/>
      <p:bldP spid="89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87313"/>
            <a:ext cx="7618413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87313"/>
            <a:ext cx="7618413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 descr="D:\_d3web.Train\gfx avatar\edgar\powerpoint-zeigen\images\Image4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1176338" cy="157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4344988" cy="717572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Player</a:t>
            </a:r>
          </a:p>
        </p:txBody>
      </p:sp>
      <p:pic>
        <p:nvPicPr>
          <p:cNvPr id="4" name="Bild 3" descr="Bild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05" y="1314450"/>
            <a:ext cx="7256895" cy="546735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-196520" y="3610030"/>
            <a:ext cx="167826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de-DE" sz="3200" dirty="0" err="1" smtClean="0">
                <a:latin typeface="Calibri" pitchFamily="-112" charset="0"/>
              </a:rPr>
              <a:t>Fall-Intro</a:t>
            </a:r>
            <a:endParaRPr lang="de-DE" sz="3200" dirty="0" smtClean="0">
              <a:latin typeface="Calibri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4344988" cy="717572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Player</a:t>
            </a:r>
          </a:p>
        </p:txBody>
      </p:sp>
      <p:pic>
        <p:nvPicPr>
          <p:cNvPr id="5" name="Bild 4" descr="Bild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11" y="1314000"/>
            <a:ext cx="7258289" cy="54684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16200000">
            <a:off x="-907248" y="3610030"/>
            <a:ext cx="30997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de-DE" sz="3200" dirty="0" smtClean="0">
                <a:latin typeface="Calibri" pitchFamily="-112" charset="0"/>
              </a:rPr>
              <a:t>Infoblock &amp; Frage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4344988" cy="717572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Player</a:t>
            </a:r>
          </a:p>
        </p:txBody>
      </p:sp>
      <p:pic>
        <p:nvPicPr>
          <p:cNvPr id="5" name="Bild 4" descr="Bild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11" y="1314000"/>
            <a:ext cx="7258289" cy="54684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16200000">
            <a:off x="-239095" y="3610030"/>
            <a:ext cx="17634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de-DE" sz="3200" dirty="0" smtClean="0">
                <a:latin typeface="Calibri" pitchFamily="-112" charset="0"/>
              </a:rPr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428728" y="323828"/>
            <a:ext cx="5900699" cy="646331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Selbstkontrolle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3949700" cy="4960088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434096"/>
            <a:ext cx="4114801" cy="461110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574800" y="5867400"/>
            <a:ext cx="2027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de-DE" sz="2800" dirty="0" smtClean="0">
                <a:latin typeface="Calibri" pitchFamily="-112" charset="0"/>
              </a:rPr>
              <a:t>Fall-Ergebnis</a:t>
            </a:r>
          </a:p>
        </p:txBody>
      </p:sp>
      <p:sp>
        <p:nvSpPr>
          <p:cNvPr id="11" name="Rechteck 10"/>
          <p:cNvSpPr/>
          <p:nvPr/>
        </p:nvSpPr>
        <p:spPr>
          <a:xfrm>
            <a:off x="4889500" y="5867400"/>
            <a:ext cx="3456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de-DE" sz="2800" dirty="0" smtClean="0">
                <a:latin typeface="Calibri" pitchFamily="-112" charset="0"/>
              </a:rPr>
              <a:t>Persönliche Statistiken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6051657" cy="71438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Fall-Statistiken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1357313"/>
            <a:ext cx="62007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8"/>
            <a:ext cx="2251075" cy="714380"/>
          </a:xfrm>
        </p:spPr>
        <p:txBody>
          <a:bodyPr/>
          <a:lstStyle/>
          <a:p>
            <a:pPr eaLnBrk="1" hangingPunct="1"/>
            <a:r>
              <a:rPr lang="de-DE" dirty="0" smtClean="0"/>
              <a:t>Gliederung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z="3600" dirty="0" smtClean="0"/>
          </a:p>
          <a:p>
            <a:pPr eaLnBrk="1" hangingPunct="1"/>
            <a:r>
              <a:rPr lang="de-DE" sz="3600" dirty="0" smtClean="0"/>
              <a:t>Motivation</a:t>
            </a:r>
          </a:p>
          <a:p>
            <a:pPr eaLnBrk="1" hangingPunct="1"/>
            <a:r>
              <a:rPr lang="de-DE" sz="3600" dirty="0" smtClean="0"/>
              <a:t>Anforderungen</a:t>
            </a:r>
          </a:p>
          <a:p>
            <a:pPr eaLnBrk="1" hangingPunct="1"/>
            <a:r>
              <a:rPr lang="de-DE" sz="3600" dirty="0" smtClean="0"/>
              <a:t>Umsetzung</a:t>
            </a:r>
          </a:p>
          <a:p>
            <a:pPr eaLnBrk="1" hangingPunct="1"/>
            <a:r>
              <a:rPr lang="de-DE" sz="3600" dirty="0" smtClean="0"/>
              <a:t>Einsatz &amp; Evaluation</a:t>
            </a:r>
          </a:p>
          <a:p>
            <a:pPr eaLnBrk="1" hangingPunct="1"/>
            <a:r>
              <a:rPr lang="de-DE" sz="3600" dirty="0" smtClean="0"/>
              <a:t>Ausblick</a:t>
            </a:r>
          </a:p>
        </p:txBody>
      </p:sp>
      <p:pic>
        <p:nvPicPr>
          <p:cNvPr id="4100" name="Picture 4" descr="D:\_d3web.Train\gfx avatar\edgar\powerpoint-zeigen\images\Imag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65060"/>
            <a:ext cx="2188229" cy="2773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6051657" cy="71438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Fall-Statistiken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1357313"/>
            <a:ext cx="62007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6009979" cy="71438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Kurs-Statistiken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1357313"/>
            <a:ext cx="62007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6009979" cy="71438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– Kurs-Statistiken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1357313"/>
            <a:ext cx="62007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3849131" cy="646331"/>
          </a:xfrm>
        </p:spPr>
        <p:txBody>
          <a:bodyPr/>
          <a:lstStyle/>
          <a:p>
            <a:r>
              <a:rPr lang="de-DE" dirty="0" smtClean="0"/>
              <a:t>Einsatz in der Lehre</a:t>
            </a:r>
          </a:p>
        </p:txBody>
      </p:sp>
      <p:sp>
        <p:nvSpPr>
          <p:cNvPr id="28675" name="Inhaltsplatzhalter 2"/>
          <p:cNvSpPr>
            <a:spLocks noGrp="1"/>
          </p:cNvSpPr>
          <p:nvPr>
            <p:ph idx="1"/>
          </p:nvPr>
        </p:nvSpPr>
        <p:spPr>
          <a:xfrm>
            <a:off x="1428750" y="1428750"/>
            <a:ext cx="7562850" cy="4525963"/>
          </a:xfrm>
        </p:spPr>
        <p:txBody>
          <a:bodyPr/>
          <a:lstStyle/>
          <a:p>
            <a:pPr>
              <a:buFontTx/>
              <a:buNone/>
            </a:pPr>
            <a:r>
              <a:rPr lang="de-DE" b="1" dirty="0" smtClean="0"/>
              <a:t>Sommersemester 2008</a:t>
            </a:r>
          </a:p>
          <a:p>
            <a:r>
              <a:rPr lang="de-DE" dirty="0" smtClean="0"/>
              <a:t>Über </a:t>
            </a:r>
            <a:r>
              <a:rPr lang="de-DE" dirty="0" smtClean="0">
                <a:solidFill>
                  <a:srgbClr val="00296F"/>
                </a:solidFill>
              </a:rPr>
              <a:t>120 Autoren, Hilfskräfte, </a:t>
            </a:r>
            <a:r>
              <a:rPr lang="de-DE" dirty="0" err="1" smtClean="0">
                <a:solidFill>
                  <a:srgbClr val="00296F"/>
                </a:solidFill>
              </a:rPr>
              <a:t>Reviewer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(im System), &gt;10.000 Mails</a:t>
            </a:r>
          </a:p>
          <a:p>
            <a:r>
              <a:rPr lang="de-DE" dirty="0" smtClean="0"/>
              <a:t>Mehr als </a:t>
            </a:r>
            <a:r>
              <a:rPr lang="de-DE" dirty="0" smtClean="0">
                <a:solidFill>
                  <a:srgbClr val="00296F"/>
                </a:solidFill>
              </a:rPr>
              <a:t>600 Fälle</a:t>
            </a:r>
            <a:r>
              <a:rPr lang="de-DE" dirty="0" smtClean="0"/>
              <a:t> in </a:t>
            </a:r>
            <a:br>
              <a:rPr lang="de-DE" dirty="0" smtClean="0"/>
            </a:br>
            <a:r>
              <a:rPr lang="de-DE" dirty="0" smtClean="0"/>
              <a:t>ca. </a:t>
            </a:r>
            <a:r>
              <a:rPr lang="de-DE" dirty="0" smtClean="0">
                <a:solidFill>
                  <a:srgbClr val="00296F"/>
                </a:solidFill>
              </a:rPr>
              <a:t>40 Lehrveranstaltungen</a:t>
            </a:r>
          </a:p>
          <a:p>
            <a:endParaRPr lang="de-DE" sz="2400" dirty="0" smtClean="0"/>
          </a:p>
          <a:p>
            <a:r>
              <a:rPr lang="de-DE" dirty="0" smtClean="0"/>
              <a:t>Über </a:t>
            </a:r>
            <a:r>
              <a:rPr lang="de-DE" dirty="0" smtClean="0">
                <a:solidFill>
                  <a:srgbClr val="00296F"/>
                </a:solidFill>
              </a:rPr>
              <a:t>1.700 Benutzer</a:t>
            </a:r>
          </a:p>
          <a:p>
            <a:r>
              <a:rPr lang="de-DE" dirty="0" smtClean="0"/>
              <a:t>Ca. </a:t>
            </a:r>
            <a:r>
              <a:rPr lang="de-DE" dirty="0" smtClean="0">
                <a:solidFill>
                  <a:srgbClr val="00296F"/>
                </a:solidFill>
              </a:rPr>
              <a:t>30.000 Fallaufrufe</a:t>
            </a:r>
            <a:r>
              <a:rPr lang="de-DE" dirty="0" smtClean="0"/>
              <a:t>, 2/3 davon zu Ende</a:t>
            </a:r>
            <a:br>
              <a:rPr lang="de-DE" dirty="0" smtClean="0"/>
            </a:br>
            <a:r>
              <a:rPr lang="de-DE" dirty="0" smtClean="0"/>
              <a:t>bearbeitet, ca. 2/3 davon erfolgreich</a:t>
            </a:r>
          </a:p>
          <a:p>
            <a:endParaRPr lang="de-DE" dirty="0" smtClean="0"/>
          </a:p>
        </p:txBody>
      </p:sp>
      <p:pic>
        <p:nvPicPr>
          <p:cNvPr id="28676" name="Picture 4" descr="D:\_d3web.Train\gfx avatar\edgar\powerpoint-zeigen\images\zeigen26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429000"/>
            <a:ext cx="1300163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6555100" cy="646331"/>
          </a:xfrm>
        </p:spPr>
        <p:txBody>
          <a:bodyPr/>
          <a:lstStyle/>
          <a:p>
            <a:r>
              <a:rPr lang="de-DE" dirty="0" smtClean="0"/>
              <a:t>Evaluation:  Integriertes Feedback 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29310" y="1428750"/>
            <a:ext cx="2994890" cy="4743450"/>
          </a:xfrm>
        </p:spPr>
        <p:txBody>
          <a:bodyPr/>
          <a:lstStyle/>
          <a:p>
            <a:endParaRPr lang="de-DE" sz="1800" dirty="0" smtClean="0">
              <a:latin typeface="Calibri" pitchFamily="-112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de-DE" b="1" dirty="0" smtClean="0">
                <a:latin typeface="Calibri" pitchFamily="-112" charset="0"/>
              </a:rPr>
              <a:t>SS 2008</a:t>
            </a:r>
            <a:br>
              <a:rPr lang="de-DE" b="1" dirty="0" smtClean="0">
                <a:latin typeface="Calibri" pitchFamily="-112" charset="0"/>
              </a:rPr>
            </a:br>
            <a:endParaRPr lang="de-DE" sz="1800" b="1" dirty="0" smtClean="0">
              <a:latin typeface="Calibri" pitchFamily="-112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de-DE" sz="2400" dirty="0" smtClean="0">
                <a:latin typeface="Calibri" pitchFamily="-112" charset="0"/>
              </a:rPr>
              <a:t>Ca. 2400</a:t>
            </a:r>
            <a:br>
              <a:rPr lang="de-DE" sz="2400" dirty="0" smtClean="0">
                <a:latin typeface="Calibri" pitchFamily="-112" charset="0"/>
              </a:rPr>
            </a:br>
            <a:r>
              <a:rPr lang="de-DE" sz="2400" dirty="0" smtClean="0">
                <a:latin typeface="Calibri" pitchFamily="-112" charset="0"/>
              </a:rPr>
              <a:t>Rückmeldungen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de-DE" sz="1800" dirty="0" smtClean="0">
              <a:latin typeface="Calibri" pitchFamily="-112" charset="0"/>
            </a:endParaRPr>
          </a:p>
          <a:p>
            <a:pPr marL="0" indent="0">
              <a:spcBef>
                <a:spcPts val="0"/>
              </a:spcBef>
              <a:buFontTx/>
              <a:buNone/>
              <a:tabLst>
                <a:tab pos="1524000" algn="l"/>
              </a:tabLst>
            </a:pPr>
            <a:r>
              <a:rPr lang="de-DE" sz="2400" dirty="0" smtClean="0">
                <a:latin typeface="Calibri" pitchFamily="-112" charset="0"/>
              </a:rPr>
              <a:t>Fallinhalt:	1,9</a:t>
            </a:r>
          </a:p>
          <a:p>
            <a:pPr marL="0" indent="0">
              <a:spcBef>
                <a:spcPts val="0"/>
              </a:spcBef>
              <a:buFontTx/>
              <a:buNone/>
              <a:tabLst>
                <a:tab pos="1524000" algn="l"/>
              </a:tabLst>
            </a:pPr>
            <a:r>
              <a:rPr lang="de-DE" sz="2400" dirty="0" smtClean="0">
                <a:latin typeface="Calibri" pitchFamily="-112" charset="0"/>
              </a:rPr>
              <a:t>Bedienung:	1,7</a:t>
            </a:r>
          </a:p>
          <a:p>
            <a:pPr>
              <a:spcBef>
                <a:spcPts val="0"/>
              </a:spcBef>
              <a:buFontTx/>
              <a:buNone/>
            </a:pPr>
            <a:endParaRPr lang="de-DE" sz="2400" dirty="0" smtClean="0">
              <a:latin typeface="Calibri" pitchFamily="-112" charset="0"/>
            </a:endParaRP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6642100" cy="4501022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362200" y="6311900"/>
            <a:ext cx="6629400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4597307" cy="646331"/>
          </a:xfrm>
        </p:spPr>
        <p:txBody>
          <a:bodyPr/>
          <a:lstStyle/>
          <a:p>
            <a:r>
              <a:rPr lang="de-DE" dirty="0" smtClean="0"/>
              <a:t>Evaluation: Fragebogen</a:t>
            </a:r>
          </a:p>
        </p:txBody>
      </p:sp>
      <p:sp>
        <p:nvSpPr>
          <p:cNvPr id="9" name="Rechteck 8"/>
          <p:cNvSpPr/>
          <p:nvPr/>
        </p:nvSpPr>
        <p:spPr>
          <a:xfrm>
            <a:off x="12931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  <a:latin typeface="Calibri"/>
                <a:cs typeface="Calibri"/>
              </a:rPr>
              <a:t>Die Bedienung des </a:t>
            </a:r>
            <a:r>
              <a:rPr lang="de-DE" dirty="0" err="1" smtClean="0">
                <a:solidFill>
                  <a:schemeClr val="bg2"/>
                </a:solidFill>
                <a:latin typeface="Calibri"/>
                <a:cs typeface="Calibri"/>
              </a:rPr>
              <a:t>Fallplayers</a:t>
            </a:r>
            <a:r>
              <a:rPr lang="de-DE" dirty="0" smtClean="0">
                <a:solidFill>
                  <a:schemeClr val="bg2"/>
                </a:solidFill>
                <a:latin typeface="Calibri"/>
                <a:cs typeface="Calibri"/>
              </a:rPr>
              <a:t> ist ...</a:t>
            </a:r>
          </a:p>
          <a:p>
            <a:r>
              <a:rPr lang="de-DE" dirty="0" smtClean="0">
                <a:solidFill>
                  <a:srgbClr val="39A9FF"/>
                </a:solidFill>
                <a:latin typeface="Calibri"/>
                <a:cs typeface="Calibri"/>
              </a:rPr>
              <a:t>n = 629; </a:t>
            </a:r>
            <a:r>
              <a:rPr lang="de-DE" dirty="0" err="1" smtClean="0">
                <a:solidFill>
                  <a:srgbClr val="39A9FF"/>
                </a:solidFill>
                <a:latin typeface="Calibri"/>
                <a:cs typeface="Calibri"/>
              </a:rPr>
              <a:t>mw</a:t>
            </a:r>
            <a:r>
              <a:rPr lang="de-DE" dirty="0" smtClean="0">
                <a:solidFill>
                  <a:srgbClr val="39A9FF"/>
                </a:solidFill>
                <a:latin typeface="Calibri"/>
                <a:cs typeface="Calibri"/>
              </a:rPr>
              <a:t> = 1,5; s = 0,8</a:t>
            </a:r>
            <a:endParaRPr lang="de-DE" dirty="0">
              <a:solidFill>
                <a:srgbClr val="39A9FF"/>
              </a:solidFill>
              <a:latin typeface="Calibri"/>
              <a:cs typeface="Calibri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29310" y="1428750"/>
            <a:ext cx="7283450" cy="1162050"/>
          </a:xfrm>
        </p:spPr>
        <p:txBody>
          <a:bodyPr/>
          <a:lstStyle/>
          <a:p>
            <a:endParaRPr lang="de-DE" sz="1800" dirty="0" smtClean="0">
              <a:latin typeface="Calibri" pitchFamily="-112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pitchFamily="-112" charset="0"/>
              </a:rPr>
              <a:t>Bedienung des </a:t>
            </a:r>
            <a:r>
              <a:rPr lang="de-DE" dirty="0" err="1" smtClean="0">
                <a:latin typeface="Calibri" pitchFamily="-112" charset="0"/>
              </a:rPr>
              <a:t>Fallplayers</a:t>
            </a:r>
            <a:endParaRPr lang="de-DE" dirty="0" smtClean="0">
              <a:latin typeface="Calibri" pitchFamily="-112" charset="0"/>
            </a:endParaRPr>
          </a:p>
        </p:txBody>
      </p:sp>
      <p:grpSp>
        <p:nvGrpSpPr>
          <p:cNvPr id="2" name="Gruppierung 12"/>
          <p:cNvGrpSpPr/>
          <p:nvPr/>
        </p:nvGrpSpPr>
        <p:grpSpPr>
          <a:xfrm>
            <a:off x="129310" y="3653282"/>
            <a:ext cx="7595712" cy="2214118"/>
            <a:chOff x="1390313" y="3429000"/>
            <a:chExt cx="7595712" cy="2214118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3429000"/>
              <a:ext cx="5695950" cy="2214118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7735450" y="4800723"/>
              <a:ext cx="1250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alibri"/>
                  <a:cs typeface="Calibri"/>
                </a:rPr>
                <a:t>Kompliziert</a:t>
              </a:r>
              <a:endParaRPr lang="de-DE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1390313" y="4800723"/>
              <a:ext cx="865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alibri"/>
                  <a:cs typeface="Calibri"/>
                </a:rPr>
                <a:t>Einfach</a:t>
              </a:r>
              <a:endParaRPr lang="de-DE" dirty="0"/>
            </a:p>
          </p:txBody>
        </p:sp>
      </p:grpSp>
      <p:pic>
        <p:nvPicPr>
          <p:cNvPr id="18" name="Bild 1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911" y="1473200"/>
            <a:ext cx="2487489" cy="37062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D:\_d3web.Train\gfx avatar\edgar\powerpoint-zeigen\images\Image4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86058"/>
            <a:ext cx="1357313" cy="173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7" y="3653573"/>
            <a:ext cx="5695200" cy="2213827"/>
          </a:xfrm>
          <a:prstGeom prst="rect">
            <a:avLst/>
          </a:prstGeom>
        </p:spPr>
      </p:pic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4597307" cy="646331"/>
          </a:xfrm>
        </p:spPr>
        <p:txBody>
          <a:bodyPr/>
          <a:lstStyle/>
          <a:p>
            <a:r>
              <a:rPr lang="de-DE" dirty="0" smtClean="0"/>
              <a:t>Evaluation: Fragebogen</a:t>
            </a:r>
          </a:p>
        </p:txBody>
      </p:sp>
      <p:sp>
        <p:nvSpPr>
          <p:cNvPr id="9" name="Rechteck 8"/>
          <p:cNvSpPr/>
          <p:nvPr/>
        </p:nvSpPr>
        <p:spPr>
          <a:xfrm>
            <a:off x="129310" y="2895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  <a:latin typeface="Calibri"/>
                <a:cs typeface="Calibri"/>
              </a:rPr>
              <a:t>Wurden Sie durch die Trainingsfälle besser auf Ihre Prüfung vorbereitet?</a:t>
            </a:r>
            <a:br>
              <a:rPr lang="de-DE" dirty="0" smtClean="0">
                <a:solidFill>
                  <a:schemeClr val="bg2"/>
                </a:solidFill>
                <a:latin typeface="Calibri"/>
                <a:cs typeface="Calibri"/>
              </a:rPr>
            </a:br>
            <a:r>
              <a:rPr lang="de-DE" dirty="0" smtClean="0">
                <a:solidFill>
                  <a:srgbClr val="39A9FF"/>
                </a:solidFill>
                <a:latin typeface="Calibri"/>
                <a:cs typeface="Calibri"/>
              </a:rPr>
              <a:t>n = 604; </a:t>
            </a:r>
            <a:r>
              <a:rPr lang="de-DE" dirty="0" err="1" smtClean="0">
                <a:solidFill>
                  <a:srgbClr val="39A9FF"/>
                </a:solidFill>
                <a:latin typeface="Calibri"/>
                <a:cs typeface="Calibri"/>
              </a:rPr>
              <a:t>mw</a:t>
            </a:r>
            <a:r>
              <a:rPr lang="de-DE" dirty="0" smtClean="0">
                <a:solidFill>
                  <a:srgbClr val="39A9FF"/>
                </a:solidFill>
                <a:latin typeface="Calibri"/>
                <a:cs typeface="Calibri"/>
              </a:rPr>
              <a:t> = 2,8; s = 1,0</a:t>
            </a:r>
            <a:endParaRPr lang="de-DE" dirty="0">
              <a:solidFill>
                <a:srgbClr val="39A9FF"/>
              </a:solidFill>
              <a:latin typeface="Calibri"/>
              <a:cs typeface="Calibri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29310" y="1428750"/>
            <a:ext cx="7283450" cy="1162050"/>
          </a:xfrm>
        </p:spPr>
        <p:txBody>
          <a:bodyPr/>
          <a:lstStyle/>
          <a:p>
            <a:endParaRPr lang="de-DE" sz="1800" dirty="0" smtClean="0">
              <a:latin typeface="Calibri" pitchFamily="-112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pitchFamily="-112" charset="0"/>
              </a:rPr>
              <a:t>Nutzen der Trainingsfälle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6474447" y="5025005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/>
                <a:cs typeface="Calibri"/>
              </a:rPr>
              <a:t>Gar nicht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2480" y="5025005"/>
            <a:ext cx="964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/>
                <a:cs typeface="Calibri"/>
              </a:rPr>
              <a:t>Deutlich</a:t>
            </a:r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911" y="1473200"/>
            <a:ext cx="2487489" cy="37062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4" name="Picture 2" descr="D:\_d3web.Train\gfx avatar\edgar\powerpoint-zeigen\images\Image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928934"/>
            <a:ext cx="119062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10" y="3654530"/>
            <a:ext cx="5695200" cy="2213819"/>
          </a:xfrm>
          <a:prstGeom prst="rect">
            <a:avLst/>
          </a:prstGeom>
        </p:spPr>
      </p:pic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4597307" cy="646331"/>
          </a:xfrm>
        </p:spPr>
        <p:txBody>
          <a:bodyPr/>
          <a:lstStyle/>
          <a:p>
            <a:r>
              <a:rPr lang="de-DE" dirty="0" smtClean="0"/>
              <a:t>Evaluation: Fragebogen</a:t>
            </a:r>
          </a:p>
        </p:txBody>
      </p:sp>
      <p:sp>
        <p:nvSpPr>
          <p:cNvPr id="9" name="Rechteck 8"/>
          <p:cNvSpPr/>
          <p:nvPr/>
        </p:nvSpPr>
        <p:spPr>
          <a:xfrm>
            <a:off x="129310" y="2895600"/>
            <a:ext cx="4976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  <a:latin typeface="Calibri"/>
                <a:cs typeface="Calibri"/>
              </a:rPr>
              <a:t>Welche Schulnote würden Sie dem Angebot interaktiver Trainingsfälle insgesamt geben?</a:t>
            </a:r>
            <a:br>
              <a:rPr lang="de-DE" dirty="0" smtClean="0">
                <a:solidFill>
                  <a:schemeClr val="bg2"/>
                </a:solidFill>
                <a:latin typeface="Calibri"/>
                <a:cs typeface="Calibri"/>
              </a:rPr>
            </a:br>
            <a:r>
              <a:rPr lang="de-DE" dirty="0" smtClean="0">
                <a:solidFill>
                  <a:srgbClr val="39A9FF"/>
                </a:solidFill>
                <a:latin typeface="Calibri"/>
                <a:cs typeface="Calibri"/>
              </a:rPr>
              <a:t>n = 608; </a:t>
            </a:r>
            <a:r>
              <a:rPr lang="de-DE" dirty="0" err="1" smtClean="0">
                <a:solidFill>
                  <a:srgbClr val="39A9FF"/>
                </a:solidFill>
                <a:latin typeface="Calibri"/>
                <a:cs typeface="Calibri"/>
              </a:rPr>
              <a:t>mw</a:t>
            </a:r>
            <a:r>
              <a:rPr lang="de-DE" dirty="0" smtClean="0">
                <a:solidFill>
                  <a:srgbClr val="39A9FF"/>
                </a:solidFill>
                <a:latin typeface="Calibri"/>
                <a:cs typeface="Calibri"/>
              </a:rPr>
              <a:t> = 2,3; s = 0,7</a:t>
            </a:r>
            <a:endParaRPr lang="de-DE" dirty="0">
              <a:solidFill>
                <a:srgbClr val="39A9FF"/>
              </a:solidFill>
              <a:latin typeface="Calibri"/>
              <a:cs typeface="Calibri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29310" y="1428750"/>
            <a:ext cx="7283450" cy="1162050"/>
          </a:xfrm>
        </p:spPr>
        <p:txBody>
          <a:bodyPr/>
          <a:lstStyle/>
          <a:p>
            <a:endParaRPr lang="de-DE" sz="1800" dirty="0" smtClean="0">
              <a:latin typeface="Calibri" pitchFamily="-112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pitchFamily="-112" charset="0"/>
              </a:rPr>
              <a:t>Gesamtbewertung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6474447" y="5025005"/>
            <a:ext cx="138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/>
                <a:cs typeface="Calibri"/>
              </a:rPr>
              <a:t>Ungenügend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4439" y="5025005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/>
                <a:cs typeface="Calibri"/>
              </a:rPr>
              <a:t>Sehr gut</a:t>
            </a:r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911" y="1473200"/>
            <a:ext cx="2487489" cy="37062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_d3web.Train\gfx avatar\edgar\powerpoint-zeigen\images\zeigen2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86124"/>
            <a:ext cx="15716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90" y="4468512"/>
            <a:ext cx="8303890" cy="1512070"/>
          </a:xfrm>
          <a:prstGeom prst="rect">
            <a:avLst/>
          </a:prstGeom>
        </p:spPr>
      </p:pic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4597307" cy="646331"/>
          </a:xfrm>
        </p:spPr>
        <p:txBody>
          <a:bodyPr/>
          <a:lstStyle/>
          <a:p>
            <a:r>
              <a:rPr lang="de-DE" dirty="0" smtClean="0"/>
              <a:t>Evaluation: Fragebogen</a:t>
            </a:r>
          </a:p>
        </p:txBody>
      </p:sp>
      <p:sp>
        <p:nvSpPr>
          <p:cNvPr id="9" name="Rechteck 8"/>
          <p:cNvSpPr/>
          <p:nvPr/>
        </p:nvSpPr>
        <p:spPr>
          <a:xfrm>
            <a:off x="129310" y="2895600"/>
            <a:ext cx="4976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  <a:latin typeface="Calibri"/>
                <a:cs typeface="Calibri"/>
              </a:rPr>
              <a:t>Sollten interaktive Fallstudien zu weiteren Veranstaltungen angeboten werden?</a:t>
            </a:r>
            <a:br>
              <a:rPr lang="de-DE" dirty="0" smtClean="0">
                <a:solidFill>
                  <a:schemeClr val="bg2"/>
                </a:solidFill>
                <a:latin typeface="Calibri"/>
                <a:cs typeface="Calibri"/>
              </a:rPr>
            </a:br>
            <a:r>
              <a:rPr lang="de-DE" dirty="0" smtClean="0">
                <a:solidFill>
                  <a:srgbClr val="39A9FF"/>
                </a:solidFill>
                <a:latin typeface="Calibri"/>
                <a:cs typeface="Calibri"/>
              </a:rPr>
              <a:t>n = 622</a:t>
            </a:r>
            <a:endParaRPr lang="de-DE" dirty="0">
              <a:solidFill>
                <a:srgbClr val="39A9FF"/>
              </a:solidFill>
              <a:latin typeface="Calibri"/>
              <a:cs typeface="Calibri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29310" y="1428750"/>
            <a:ext cx="7283450" cy="1162050"/>
          </a:xfrm>
        </p:spPr>
        <p:txBody>
          <a:bodyPr/>
          <a:lstStyle/>
          <a:p>
            <a:endParaRPr lang="de-DE" sz="1800" dirty="0" smtClean="0">
              <a:latin typeface="Calibri" pitchFamily="-112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pitchFamily="-112" charset="0"/>
              </a:rPr>
              <a:t>Ausweitung des Angebots?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911" y="1473200"/>
            <a:ext cx="2487489" cy="37062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14620"/>
            <a:ext cx="1233488" cy="203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2108200" cy="717572"/>
          </a:xfrm>
        </p:spPr>
        <p:txBody>
          <a:bodyPr/>
          <a:lstStyle/>
          <a:p>
            <a:r>
              <a:rPr lang="de-DE" dirty="0" smtClean="0"/>
              <a:t>Lernerfolg</a:t>
            </a:r>
          </a:p>
        </p:txBody>
      </p:sp>
      <p:grpSp>
        <p:nvGrpSpPr>
          <p:cNvPr id="8" name="Gruppierung 7"/>
          <p:cNvGrpSpPr/>
          <p:nvPr/>
        </p:nvGrpSpPr>
        <p:grpSpPr>
          <a:xfrm>
            <a:off x="571500" y="2057400"/>
            <a:ext cx="8572500" cy="4405313"/>
            <a:chOff x="571500" y="1409700"/>
            <a:chExt cx="8572500" cy="4405313"/>
          </a:xfrm>
        </p:grpSpPr>
        <p:pic>
          <p:nvPicPr>
            <p:cNvPr id="3277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" y="1714500"/>
              <a:ext cx="8572500" cy="410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Ellipse 3"/>
            <p:cNvSpPr/>
            <p:nvPr/>
          </p:nvSpPr>
          <p:spPr>
            <a:xfrm>
              <a:off x="2214546" y="2714620"/>
              <a:ext cx="388954" cy="357190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>
              <a:stCxn id="4" idx="4"/>
            </p:cNvCxnSpPr>
            <p:nvPr/>
          </p:nvCxnSpPr>
          <p:spPr>
            <a:xfrm rot="5400000">
              <a:off x="1419616" y="4058845"/>
              <a:ext cx="1976443" cy="2373"/>
            </a:xfrm>
            <a:prstGeom prst="line">
              <a:avLst/>
            </a:prstGeom>
            <a:ln w="34925" cap="sq">
              <a:solidFill>
                <a:srgbClr val="92D050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hteck 6"/>
            <p:cNvSpPr/>
            <p:nvPr/>
          </p:nvSpPr>
          <p:spPr>
            <a:xfrm>
              <a:off x="609600" y="2057400"/>
              <a:ext cx="60960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096000" y="1409700"/>
              <a:ext cx="28194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2772" name="Picture 4" descr="D:\_d3web.Train\gfx avatar\edgar\powerpoint-zeigen\images\Image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1012"/>
            <a:ext cx="1266825" cy="1652588"/>
          </a:xfrm>
          <a:prstGeom prst="rect">
            <a:avLst/>
          </a:prstGeom>
          <a:noFill/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29310" y="1428750"/>
            <a:ext cx="7283450" cy="1162050"/>
          </a:xfrm>
        </p:spPr>
        <p:txBody>
          <a:bodyPr/>
          <a:lstStyle/>
          <a:p>
            <a:endParaRPr lang="de-DE" sz="1800" dirty="0" smtClean="0">
              <a:latin typeface="Calibri" pitchFamily="-112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pitchFamily="-112" charset="0"/>
              </a:rPr>
              <a:t>Beispiel 1: </a:t>
            </a:r>
            <a:r>
              <a:rPr lang="de-DE" dirty="0" err="1" smtClean="0">
                <a:latin typeface="Calibri" pitchFamily="-112" charset="0"/>
              </a:rPr>
              <a:t>Infektiologie</a:t>
            </a:r>
            <a:endParaRPr lang="de-DE" dirty="0" smtClean="0">
              <a:latin typeface="Calibri" pitchFamily="-11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48400" y="2628900"/>
            <a:ext cx="26464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libri"/>
                <a:cs typeface="Calibri"/>
              </a:rPr>
              <a:t>123 Prüflinge</a:t>
            </a:r>
          </a:p>
          <a:p>
            <a:endParaRPr lang="de-DE" sz="1000" dirty="0" smtClean="0">
              <a:latin typeface="Calibri"/>
              <a:cs typeface="Calibri"/>
            </a:endParaRPr>
          </a:p>
          <a:p>
            <a:r>
              <a:rPr lang="de-DE" sz="2000" dirty="0" smtClean="0">
                <a:latin typeface="Calibri"/>
                <a:cs typeface="Calibri"/>
              </a:rPr>
              <a:t>5674 Fallbearbeitungen</a:t>
            </a:r>
          </a:p>
          <a:p>
            <a:r>
              <a:rPr lang="de-DE" sz="2000" dirty="0" smtClean="0">
                <a:latin typeface="Calibri"/>
                <a:cs typeface="Calibri"/>
              </a:rPr>
              <a:t>3581 erfolgreich</a:t>
            </a:r>
            <a:endParaRPr lang="de-DE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2257425" cy="717572"/>
          </a:xfrm>
        </p:spPr>
        <p:txBody>
          <a:bodyPr/>
          <a:lstStyle/>
          <a:p>
            <a:r>
              <a:rPr lang="de-DE" dirty="0" smtClean="0"/>
              <a:t>Motivation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7917" y="-152399"/>
            <a:ext cx="4616084" cy="74295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42875" y="6429375"/>
            <a:ext cx="87868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>
                <a:solidFill>
                  <a:schemeClr val="accent6">
                    <a:lumMod val="75000"/>
                  </a:schemeClr>
                </a:solidFill>
              </a:rPr>
              <a:t>4th Microsoft Academic Days • 19.11.2008 • CaseTrain – ein universell einsetzbares System für fallbasiertes Training in der universitären Lehre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428750" y="1428750"/>
            <a:ext cx="72834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  <a:t>  </a:t>
            </a:r>
          </a:p>
          <a:p>
            <a:pPr marL="0" indent="0">
              <a:buFontTx/>
              <a:buNone/>
            </a:pPr>
            <a:r>
              <a:rPr lang="de-DE" b="1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  <a:t>Idee:</a:t>
            </a:r>
          </a:p>
          <a:p>
            <a:pPr marL="0" indent="0">
              <a:buFontTx/>
              <a:buNone/>
            </a:pPr>
            <a:r>
              <a:rPr lang="de-DE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  <a:t>Fakultätsübergreifender Einsatz virtueller</a:t>
            </a:r>
            <a:br>
              <a:rPr lang="de-DE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</a:br>
            <a:r>
              <a:rPr lang="de-DE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  <a:t>Problemfälle zur Verbesserung der Lehre</a:t>
            </a:r>
            <a:br>
              <a:rPr lang="de-DE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</a:br>
            <a:endParaRPr lang="de-DE" dirty="0" smtClean="0">
              <a:effectLst>
                <a:glow rad="190500">
                  <a:schemeClr val="bg1">
                    <a:alpha val="75000"/>
                  </a:schemeClr>
                </a:glow>
              </a:effectLst>
              <a:latin typeface="Calibri" pitchFamily="-112" charset="0"/>
            </a:endParaRPr>
          </a:p>
          <a:p>
            <a:pPr marL="0" lvl="1" indent="0">
              <a:buFontTx/>
              <a:buNone/>
            </a:pPr>
            <a:r>
              <a:rPr lang="de-DE" sz="2400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  <a:t>Medizin, Jura, Wirtschaftswissenschaften, Psychologie,</a:t>
            </a:r>
            <a:br>
              <a:rPr lang="de-DE" sz="2400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</a:br>
            <a:r>
              <a:rPr lang="de-DE" sz="2400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  <a:t>Pädagogik, Geographie, Bioinformatik, Sprachendidaktik,</a:t>
            </a:r>
            <a:br>
              <a:rPr lang="de-DE" sz="2400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</a:br>
            <a:r>
              <a:rPr lang="de-DE" sz="2400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  <a:t>Mediendidaktik, Mathematik, Theologie, Sinologie,</a:t>
            </a:r>
            <a:br>
              <a:rPr lang="de-DE" sz="2400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</a:br>
            <a:r>
              <a:rPr lang="de-DE" sz="2400" dirty="0" smtClean="0">
                <a:effectLst>
                  <a:glow rad="190500">
                    <a:schemeClr val="bg1">
                      <a:alpha val="75000"/>
                    </a:schemeClr>
                  </a:glow>
                </a:effectLst>
                <a:latin typeface="Calibri" pitchFamily="-112" charset="0"/>
              </a:rPr>
              <a:t>Politikwissenschaften, …</a:t>
            </a:r>
            <a:endParaRPr lang="de-DE" dirty="0" smtClean="0">
              <a:effectLst>
                <a:glow rad="190500">
                  <a:schemeClr val="bg1">
                    <a:alpha val="75000"/>
                  </a:schemeClr>
                </a:glow>
              </a:effectLst>
              <a:latin typeface="Calibri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2108200" cy="717572"/>
          </a:xfrm>
        </p:spPr>
        <p:txBody>
          <a:bodyPr/>
          <a:lstStyle/>
          <a:p>
            <a:r>
              <a:rPr lang="de-DE" dirty="0" smtClean="0"/>
              <a:t>Lernerfolg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2488908"/>
            <a:ext cx="5410200" cy="403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D:\_d3web.Train\gfx avatar\edgar\powerpoint-zeigen\images\Image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19600"/>
            <a:ext cx="1219200" cy="1704975"/>
          </a:xfrm>
          <a:prstGeom prst="rect">
            <a:avLst/>
          </a:prstGeom>
          <a:noFill/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9310" y="1428750"/>
            <a:ext cx="7283450" cy="1162050"/>
          </a:xfrm>
        </p:spPr>
        <p:txBody>
          <a:bodyPr/>
          <a:lstStyle/>
          <a:p>
            <a:endParaRPr lang="de-DE" sz="1800" dirty="0" smtClean="0">
              <a:latin typeface="Calibri" pitchFamily="-112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pitchFamily="-112" charset="0"/>
              </a:rPr>
              <a:t>Beispiel 2: Statistik für Psychologen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48400" y="2628900"/>
            <a:ext cx="26464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libri"/>
                <a:cs typeface="Calibri"/>
              </a:rPr>
              <a:t>72 Prüflinge</a:t>
            </a:r>
          </a:p>
          <a:p>
            <a:endParaRPr lang="de-DE" sz="1000" dirty="0" smtClean="0">
              <a:latin typeface="Calibri"/>
              <a:cs typeface="Calibri"/>
            </a:endParaRPr>
          </a:p>
          <a:p>
            <a:r>
              <a:rPr lang="de-DE" sz="2000" dirty="0" smtClean="0">
                <a:latin typeface="Calibri"/>
                <a:cs typeface="Calibri"/>
              </a:rPr>
              <a:t>1076 Fallbearbeitungen</a:t>
            </a:r>
          </a:p>
          <a:p>
            <a:r>
              <a:rPr lang="de-DE" sz="2000" dirty="0" smtClean="0">
                <a:latin typeface="Calibri"/>
                <a:cs typeface="Calibri"/>
              </a:rPr>
              <a:t>  311 erfolgreich</a:t>
            </a:r>
            <a:endParaRPr lang="de-DE" sz="2000" dirty="0">
              <a:latin typeface="Calibri"/>
              <a:cs typeface="Calibri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06400" y="2819400"/>
            <a:ext cx="3048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286000" y="24511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828800" y="6108700"/>
            <a:ext cx="3124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32800" y="4259800"/>
            <a:ext cx="1085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alibri"/>
              </a:rPr>
              <a:t>Punktzahl</a:t>
            </a:r>
            <a:endParaRPr lang="de-DE" sz="1600" dirty="0">
              <a:latin typeface="+mj-lt"/>
              <a:cs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05000" y="6024146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latin typeface="+mj-lt"/>
                <a:cs typeface="Calibri"/>
              </a:rPr>
              <a:t>nein</a:t>
            </a:r>
            <a:endParaRPr lang="de-DE" sz="1600" dirty="0">
              <a:latin typeface="+mj-lt"/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50803" y="6024146"/>
            <a:ext cx="35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latin typeface="+mj-lt"/>
                <a:cs typeface="Calibri"/>
              </a:rPr>
              <a:t>ja</a:t>
            </a:r>
            <a:endParaRPr lang="de-DE" sz="1600" dirty="0">
              <a:latin typeface="+mj-lt"/>
              <a:cs typeface="Calibri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79351" y="6029980"/>
            <a:ext cx="108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+mj-lt"/>
                <a:cs typeface="Calibri"/>
              </a:rPr>
              <a:t>Fallstudien</a:t>
            </a:r>
          </a:p>
          <a:p>
            <a:r>
              <a:rPr lang="de-DE" sz="1400" dirty="0" smtClean="0">
                <a:latin typeface="+mj-lt"/>
                <a:cs typeface="Calibri"/>
              </a:rPr>
              <a:t>bearbeitet?</a:t>
            </a:r>
            <a:endParaRPr lang="de-DE" sz="1400" dirty="0">
              <a:latin typeface="+mj-lt"/>
              <a:cs typeface="Calibr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70200" y="4241800"/>
            <a:ext cx="14097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514600" y="4152900"/>
            <a:ext cx="178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+mj-lt"/>
                <a:cs typeface="Calibri"/>
              </a:rPr>
              <a:t>Bestehensgrenze</a:t>
            </a:r>
            <a:endParaRPr lang="de-DE" sz="1600" dirty="0">
              <a:solidFill>
                <a:srgbClr val="FF0000"/>
              </a:solidFill>
              <a:latin typeface="+mj-lt"/>
              <a:cs typeface="Calibri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549400" y="2743200"/>
            <a:ext cx="1295400" cy="33401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987800" y="2743200"/>
            <a:ext cx="1295400" cy="33401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 rechteckige Legende 6"/>
          <p:cNvSpPr/>
          <p:nvPr/>
        </p:nvSpPr>
        <p:spPr>
          <a:xfrm>
            <a:off x="1371600" y="5232400"/>
            <a:ext cx="7162800" cy="457200"/>
          </a:xfrm>
          <a:prstGeom prst="wedgeRoundRectCallout">
            <a:avLst>
              <a:gd name="adj1" fmla="val -40515"/>
              <a:gd name="adj2" fmla="val 95832"/>
              <a:gd name="adj3" fmla="val 16667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/>
          <p:cNvSpPr/>
          <p:nvPr/>
        </p:nvSpPr>
        <p:spPr>
          <a:xfrm>
            <a:off x="1371600" y="3479800"/>
            <a:ext cx="7162800" cy="838200"/>
          </a:xfrm>
          <a:prstGeom prst="wedgeRoundRectCallout">
            <a:avLst>
              <a:gd name="adj1" fmla="val 36436"/>
              <a:gd name="adj2" fmla="val 76136"/>
              <a:gd name="adj3" fmla="val 16667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 rechteckige Legende 4"/>
          <p:cNvSpPr/>
          <p:nvPr/>
        </p:nvSpPr>
        <p:spPr>
          <a:xfrm>
            <a:off x="1371600" y="1447800"/>
            <a:ext cx="7162800" cy="838200"/>
          </a:xfrm>
          <a:prstGeom prst="wedgeRoundRectCallout">
            <a:avLst>
              <a:gd name="adj1" fmla="val -46011"/>
              <a:gd name="adj2" fmla="val 74620"/>
              <a:gd name="adj3" fmla="val 16667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1735138" cy="717572"/>
          </a:xfrm>
        </p:spPr>
        <p:txBody>
          <a:bodyPr/>
          <a:lstStyle/>
          <a:p>
            <a:r>
              <a:rPr lang="de-DE" dirty="0" smtClean="0"/>
              <a:t>Ausblick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1428750" y="1428750"/>
            <a:ext cx="7358092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400" dirty="0" smtClean="0"/>
              <a:t>„Ich hab das richtige Wort eingegeben, aber das System</a:t>
            </a:r>
            <a:br>
              <a:rPr lang="de-DE" sz="2400" dirty="0" smtClean="0"/>
            </a:br>
            <a:r>
              <a:rPr lang="de-DE" sz="2400" dirty="0" smtClean="0"/>
              <a:t>hat es falsch gewertet“</a:t>
            </a:r>
          </a:p>
          <a:p>
            <a:pPr>
              <a:spcBef>
                <a:spcPts val="1176"/>
              </a:spcBef>
              <a:buFontTx/>
              <a:buNone/>
            </a:pPr>
            <a:r>
              <a:rPr lang="de-DE" sz="2400" dirty="0" smtClean="0">
                <a:sym typeface="Wingdings" pitchFamily="2" charset="2"/>
              </a:rPr>
              <a:t>			 Eigenkorrektur &amp; Tutorenkorrektur</a:t>
            </a:r>
          </a:p>
          <a:p>
            <a:pPr>
              <a:buFontTx/>
              <a:buNone/>
            </a:pPr>
            <a:r>
              <a:rPr lang="de-DE" sz="2400" dirty="0" smtClean="0"/>
              <a:t>			</a:t>
            </a:r>
            <a:r>
              <a:rPr lang="de-DE" sz="2400" dirty="0" smtClean="0">
                <a:sym typeface="Wingdings" pitchFamily="2" charset="2"/>
              </a:rPr>
              <a:t> Korrektur von Textfragen</a:t>
            </a:r>
          </a:p>
          <a:p>
            <a:pPr>
              <a:buFontTx/>
              <a:buNone/>
            </a:pPr>
            <a:endParaRPr lang="de-DE" sz="1400" dirty="0" smtClean="0">
              <a:sym typeface="Wingdings" pitchFamily="2" charset="2"/>
            </a:endParaRPr>
          </a:p>
          <a:p>
            <a:pPr marL="0" indent="0">
              <a:buFontTx/>
              <a:buNone/>
            </a:pPr>
            <a:r>
              <a:rPr lang="de-DE" sz="2400" dirty="0" smtClean="0"/>
              <a:t>„Die Klausuraufgaben sollten genauso sein wie die Übungsaufgaben“</a:t>
            </a:r>
          </a:p>
          <a:p>
            <a:pPr>
              <a:spcBef>
                <a:spcPts val="1176"/>
              </a:spcBef>
              <a:buFont typeface="Wingdings" pitchFamily="2" charset="2"/>
              <a:buChar char="à"/>
            </a:pPr>
            <a:r>
              <a:rPr lang="de-DE" sz="2400" dirty="0" err="1" smtClean="0">
                <a:sym typeface="Wingdings" pitchFamily="2" charset="2"/>
              </a:rPr>
              <a:t>eKlausur</a:t>
            </a:r>
            <a:r>
              <a:rPr lang="de-DE" sz="2400" dirty="0" smtClean="0">
                <a:sym typeface="Wingdings" pitchFamily="2" charset="2"/>
              </a:rPr>
              <a:t> mit </a:t>
            </a:r>
            <a:r>
              <a:rPr lang="de-DE" sz="2400" dirty="0" err="1" smtClean="0">
                <a:sym typeface="Wingdings" pitchFamily="2" charset="2"/>
              </a:rPr>
              <a:t>CaseTrain</a:t>
            </a:r>
            <a:endParaRPr lang="de-DE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de-DE" sz="2400" dirty="0" smtClean="0">
              <a:sym typeface="Wingdings" pitchFamily="2" charset="2"/>
            </a:endParaRPr>
          </a:p>
          <a:p>
            <a:pPr>
              <a:buFontTx/>
              <a:buNone/>
            </a:pPr>
            <a:r>
              <a:rPr lang="de-DE" sz="2400" dirty="0" smtClean="0">
                <a:sym typeface="Wingdings" pitchFamily="2" charset="2"/>
              </a:rPr>
              <a:t>„Ich will noch realistischere Fälle erstellen“</a:t>
            </a:r>
          </a:p>
          <a:p>
            <a:pPr>
              <a:spcBef>
                <a:spcPts val="1176"/>
              </a:spcBef>
              <a:buFontTx/>
              <a:buNone/>
            </a:pPr>
            <a:r>
              <a:rPr lang="de-DE" sz="2400" dirty="0" smtClean="0">
                <a:sym typeface="Wingdings" pitchFamily="2" charset="2"/>
              </a:rPr>
              <a:t>				 Fälle mit Verzweigungen</a:t>
            </a:r>
            <a:endParaRPr lang="de-DE" sz="2400" dirty="0" smtClean="0"/>
          </a:p>
        </p:txBody>
      </p:sp>
      <p:pic>
        <p:nvPicPr>
          <p:cNvPr id="34820" name="Picture 4" descr="D:\_d3web.Train\gfx avatar\edgar\powerpoint-zeigen\images\Image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1214446" cy="2052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064481" cy="646331"/>
          </a:xfrm>
        </p:spPr>
        <p:txBody>
          <a:bodyPr/>
          <a:lstStyle/>
          <a:p>
            <a:r>
              <a:rPr lang="de-DE" dirty="0" smtClean="0"/>
              <a:t>Danke für Ihre Aufmerksamkeit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33554" y="1857384"/>
            <a:ext cx="5476892" cy="714366"/>
          </a:xfrm>
        </p:spPr>
        <p:txBody>
          <a:bodyPr/>
          <a:lstStyle/>
          <a:p>
            <a:pPr algn="ctr">
              <a:buNone/>
            </a:pPr>
            <a:r>
              <a:rPr lang="de-DE" sz="3600" dirty="0" smtClean="0"/>
              <a:t>Fragen, Anregungen, Kritik?</a:t>
            </a:r>
            <a:endParaRPr lang="de-DE" sz="3600" dirty="0"/>
          </a:p>
        </p:txBody>
      </p:sp>
      <p:pic>
        <p:nvPicPr>
          <p:cNvPr id="48130" name="Picture 2" descr="D:\_d3web.Train\gfx avatar\edgar\powerpoint-zeigen\images\Image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2800350"/>
            <a:ext cx="1933575" cy="321945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921695" y="4012793"/>
            <a:ext cx="558388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tabLst>
                <a:tab pos="1168400" algn="l"/>
              </a:tabLst>
            </a:pPr>
            <a:r>
              <a:rPr lang="de-DE" sz="2000" dirty="0" smtClean="0">
                <a:latin typeface="Calibri"/>
                <a:cs typeface="Calibri"/>
              </a:rPr>
              <a:t>Web:	</a:t>
            </a:r>
            <a:r>
              <a:rPr lang="de-DE" sz="2000" dirty="0" err="1" smtClean="0">
                <a:latin typeface="Calibri"/>
                <a:cs typeface="Calibri"/>
              </a:rPr>
              <a:t>http://casetrain.uni‐wuerzburg.de</a:t>
            </a:r>
            <a:endParaRPr lang="de-DE" sz="2000" dirty="0" smtClean="0">
              <a:latin typeface="Calibri"/>
              <a:cs typeface="Calibri"/>
            </a:endParaRPr>
          </a:p>
          <a:p>
            <a:pPr>
              <a:tabLst>
                <a:tab pos="1168400" algn="l"/>
              </a:tabLst>
            </a:pPr>
            <a:r>
              <a:rPr lang="de-DE" sz="2000" dirty="0" smtClean="0">
                <a:latin typeface="Calibri"/>
                <a:cs typeface="Calibri"/>
              </a:rPr>
              <a:t>Kontakt:	</a:t>
            </a:r>
            <a:r>
              <a:rPr lang="de-DE" sz="2000" dirty="0" err="1" smtClean="0">
                <a:latin typeface="Calibri"/>
                <a:cs typeface="Calibri"/>
              </a:rPr>
              <a:t>hoernlein@informatik.uni‐wuerzburg.de</a:t>
            </a:r>
            <a:endParaRPr lang="de-DE" sz="2000" dirty="0" smtClean="0">
              <a:latin typeface="Calibri"/>
              <a:cs typeface="Calibri"/>
            </a:endParaRPr>
          </a:p>
          <a:p>
            <a:pPr>
              <a:tabLst>
                <a:tab pos="1168400" algn="l"/>
              </a:tabLst>
            </a:pPr>
            <a:r>
              <a:rPr lang="de-DE" sz="2000" dirty="0" smtClean="0">
                <a:latin typeface="Calibri"/>
                <a:cs typeface="Calibri"/>
              </a:rPr>
              <a:t>	</a:t>
            </a:r>
            <a:r>
              <a:rPr lang="de-DE" sz="2000" dirty="0" err="1" smtClean="0">
                <a:latin typeface="Calibri"/>
                <a:cs typeface="Calibri"/>
              </a:rPr>
              <a:t>helmerich@wiinf.uni-wuerzburg.de</a:t>
            </a:r>
            <a:endParaRPr lang="de-DE" sz="2000" dirty="0">
              <a:latin typeface="Calibri"/>
              <a:cs typeface="Calibri"/>
            </a:endParaRPr>
          </a:p>
        </p:txBody>
      </p:sp>
      <p:pic>
        <p:nvPicPr>
          <p:cNvPr id="1026" name="Picture 2" descr="C:\Dokumente und Einstellungen\Alexander\Desktop\stempel-studienbeitrag-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143511"/>
            <a:ext cx="1571636" cy="1076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5108575" cy="717572"/>
          </a:xfrm>
        </p:spPr>
        <p:txBody>
          <a:bodyPr/>
          <a:lstStyle/>
          <a:p>
            <a:r>
              <a:rPr lang="de-DE" dirty="0" smtClean="0"/>
              <a:t>Inhaltliche Anforderungen</a:t>
            </a:r>
          </a:p>
        </p:txBody>
      </p:sp>
      <p:pic>
        <p:nvPicPr>
          <p:cNvPr id="7172" name="Picture 4" descr="D:\_d3web.Train\gfx avatar\edgar\powerpoint-zeigen\images\Image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57694"/>
            <a:ext cx="1304925" cy="1785938"/>
          </a:xfrm>
          <a:prstGeom prst="rect">
            <a:avLst/>
          </a:prstGeom>
          <a:noFill/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428750" y="1428750"/>
            <a:ext cx="7283450" cy="4525963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dirty="0" smtClean="0">
                <a:latin typeface="Calibri" pitchFamily="-112" charset="0"/>
                <a:sym typeface="Wingdings" pitchFamily="-112" charset="2"/>
              </a:rPr>
              <a:t> </a:t>
            </a:r>
          </a:p>
          <a:p>
            <a:pPr>
              <a:buFontTx/>
              <a:buNone/>
            </a:pPr>
            <a:r>
              <a:rPr lang="de-DE" dirty="0" smtClean="0">
                <a:latin typeface="Calibri" pitchFamily="-112" charset="0"/>
                <a:sym typeface="Wingdings" pitchFamily="-112" charset="2"/>
              </a:rPr>
              <a:t>Unterstützung verschiedener </a:t>
            </a:r>
            <a:r>
              <a:rPr lang="de-DE" dirty="0">
                <a:latin typeface="Calibri" pitchFamily="-112" charset="0"/>
                <a:sym typeface="Wingdings" pitchFamily="-112" charset="2"/>
              </a:rPr>
              <a:t>Fallkonzepte</a:t>
            </a:r>
          </a:p>
          <a:p>
            <a:pPr marL="361950" lvl="1" indent="-180975">
              <a:buFont typeface="Arial" pitchFamily="-112" charset="0"/>
              <a:buChar char="•"/>
            </a:pPr>
            <a:r>
              <a:rPr lang="de-DE" sz="2400" dirty="0">
                <a:latin typeface="Calibri" pitchFamily="-112" charset="0"/>
              </a:rPr>
              <a:t>Diagnose &amp; Therapie</a:t>
            </a:r>
            <a:r>
              <a:rPr lang="de-DE" sz="2400" dirty="0" smtClean="0">
                <a:latin typeface="Calibri" pitchFamily="-112" charset="0"/>
              </a:rPr>
              <a:t> </a:t>
            </a:r>
            <a:br>
              <a:rPr lang="de-DE" sz="2400" dirty="0" smtClean="0">
                <a:latin typeface="Calibri" pitchFamily="-112" charset="0"/>
              </a:rPr>
            </a:br>
            <a:r>
              <a:rPr lang="de-DE" sz="2400" dirty="0" smtClean="0">
                <a:latin typeface="Calibri" pitchFamily="-112" charset="0"/>
              </a:rPr>
              <a:t>(z. B. Medizin</a:t>
            </a:r>
            <a:r>
              <a:rPr lang="de-DE" sz="2400" dirty="0">
                <a:latin typeface="Calibri" pitchFamily="-112" charset="0"/>
              </a:rPr>
              <a:t>,</a:t>
            </a:r>
            <a:r>
              <a:rPr lang="de-DE" sz="2400" dirty="0" smtClean="0">
                <a:latin typeface="Calibri" pitchFamily="-112" charset="0"/>
              </a:rPr>
              <a:t> klinische </a:t>
            </a:r>
            <a:r>
              <a:rPr lang="de-DE" sz="2400" dirty="0">
                <a:latin typeface="Calibri" pitchFamily="-112" charset="0"/>
              </a:rPr>
              <a:t>Psychologie)</a:t>
            </a:r>
            <a:endParaRPr lang="de-DE" sz="2400" dirty="0" smtClean="0">
              <a:latin typeface="Calibri" pitchFamily="-112" charset="0"/>
            </a:endParaRPr>
          </a:p>
          <a:p>
            <a:pPr marL="361950" lvl="1" indent="-180975">
              <a:buFont typeface="Arial" pitchFamily="-112" charset="0"/>
              <a:buChar char="•"/>
            </a:pPr>
            <a:r>
              <a:rPr lang="de-DE" sz="2400" dirty="0" smtClean="0">
                <a:latin typeface="Calibri" pitchFamily="-112" charset="0"/>
              </a:rPr>
              <a:t>Inkrementelle </a:t>
            </a:r>
            <a:r>
              <a:rPr lang="de-DE" sz="2400" dirty="0">
                <a:latin typeface="Calibri" pitchFamily="-112" charset="0"/>
              </a:rPr>
              <a:t>Erstellung einer </a:t>
            </a:r>
            <a:r>
              <a:rPr lang="de-DE" sz="2400" dirty="0" smtClean="0">
                <a:latin typeface="Calibri" pitchFamily="-112" charset="0"/>
              </a:rPr>
              <a:t>Lösungsstruktur (</a:t>
            </a:r>
            <a:r>
              <a:rPr lang="de-DE" sz="2400" dirty="0">
                <a:latin typeface="Calibri" pitchFamily="-112" charset="0"/>
              </a:rPr>
              <a:t>Jura)</a:t>
            </a:r>
            <a:endParaRPr lang="de-DE" sz="2400" dirty="0" smtClean="0">
              <a:latin typeface="Calibri" pitchFamily="-112" charset="0"/>
            </a:endParaRPr>
          </a:p>
          <a:p>
            <a:pPr marL="361950" lvl="1" indent="-180975">
              <a:buFont typeface="Arial" pitchFamily="-112" charset="0"/>
              <a:buChar char="•"/>
            </a:pPr>
            <a:r>
              <a:rPr lang="de-DE" sz="2400" dirty="0" smtClean="0">
                <a:latin typeface="Calibri" pitchFamily="-112" charset="0"/>
              </a:rPr>
              <a:t>Inkrementelle </a:t>
            </a:r>
            <a:r>
              <a:rPr lang="de-DE" sz="2400" dirty="0">
                <a:latin typeface="Calibri" pitchFamily="-112" charset="0"/>
              </a:rPr>
              <a:t>Auswertung</a:t>
            </a:r>
            <a:r>
              <a:rPr lang="de-DE" sz="2400" dirty="0" smtClean="0">
                <a:latin typeface="Calibri" pitchFamily="-112" charset="0"/>
              </a:rPr>
              <a:t> vorgegebener statistischer</a:t>
            </a:r>
            <a:br>
              <a:rPr lang="de-DE" sz="2400" dirty="0" smtClean="0">
                <a:latin typeface="Calibri" pitchFamily="-112" charset="0"/>
              </a:rPr>
            </a:br>
            <a:r>
              <a:rPr lang="de-DE" sz="2400" dirty="0" smtClean="0">
                <a:latin typeface="Calibri" pitchFamily="-112" charset="0"/>
              </a:rPr>
              <a:t>Daten </a:t>
            </a:r>
            <a:r>
              <a:rPr lang="de-DE" sz="2400" dirty="0">
                <a:latin typeface="Calibri" pitchFamily="-112" charset="0"/>
              </a:rPr>
              <a:t>(Psychologie, Bioinformatik, Geographie)</a:t>
            </a:r>
            <a:endParaRPr lang="de-DE" sz="2400" dirty="0" smtClean="0">
              <a:latin typeface="Calibri" pitchFamily="-112" charset="0"/>
            </a:endParaRPr>
          </a:p>
          <a:p>
            <a:pPr marL="361950" lvl="1" indent="-180975">
              <a:buFont typeface="Arial" pitchFamily="-112" charset="0"/>
              <a:buChar char="•"/>
            </a:pPr>
            <a:r>
              <a:rPr lang="de-DE" sz="2400" dirty="0" smtClean="0">
                <a:latin typeface="Calibri" pitchFamily="-112" charset="0"/>
              </a:rPr>
              <a:t>Analyse einer per Video präsentierten Situation</a:t>
            </a:r>
            <a:br>
              <a:rPr lang="de-DE" sz="2400" dirty="0" smtClean="0">
                <a:latin typeface="Calibri" pitchFamily="-112" charset="0"/>
              </a:rPr>
            </a:br>
            <a:r>
              <a:rPr lang="de-DE" sz="2400" dirty="0" smtClean="0">
                <a:latin typeface="Calibri" pitchFamily="-112" charset="0"/>
              </a:rPr>
              <a:t>(z. B. Pädagogik, Psychologie)</a:t>
            </a:r>
          </a:p>
          <a:p>
            <a:pPr marL="361950" lvl="1" indent="-180975">
              <a:buFont typeface="Arial" pitchFamily="-112" charset="0"/>
              <a:buChar char="•"/>
            </a:pPr>
            <a:r>
              <a:rPr lang="de-DE" sz="2400" dirty="0" smtClean="0">
                <a:latin typeface="Calibri" pitchFamily="-112" charset="0"/>
              </a:rPr>
              <a:t>Schrittweise Lösung eines betrieblichen Problems</a:t>
            </a:r>
            <a:br>
              <a:rPr lang="de-DE" sz="2400" dirty="0" smtClean="0">
                <a:latin typeface="Calibri" pitchFamily="-112" charset="0"/>
              </a:rPr>
            </a:br>
            <a:r>
              <a:rPr lang="de-DE" sz="2400" dirty="0" smtClean="0">
                <a:latin typeface="Calibri" pitchFamily="-112" charset="0"/>
              </a:rPr>
              <a:t>(BWL, Wirtschaftsinformatik)</a:t>
            </a:r>
          </a:p>
          <a:p>
            <a:pPr marL="361950" lvl="1" indent="-180975">
              <a:buFont typeface="Arial" pitchFamily="-112" charset="0"/>
              <a:buChar char="•"/>
            </a:pPr>
            <a:r>
              <a:rPr lang="de-DE" sz="2400" dirty="0" smtClean="0">
                <a:latin typeface="Calibri" pitchFamily="-112" charset="0"/>
              </a:rPr>
              <a:t>...</a:t>
            </a:r>
            <a:endParaRPr lang="de-DE" sz="2400" dirty="0">
              <a:latin typeface="Calibri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5108575" cy="717572"/>
          </a:xfrm>
        </p:spPr>
        <p:txBody>
          <a:bodyPr/>
          <a:lstStyle/>
          <a:p>
            <a:r>
              <a:rPr lang="de-DE" dirty="0" smtClean="0"/>
              <a:t>Inhaltliche Anforderungen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283450" cy="4525963"/>
          </a:xfrm>
        </p:spPr>
        <p:txBody>
          <a:bodyPr/>
          <a:lstStyle/>
          <a:p>
            <a:endParaRPr lang="de-DE" sz="1600" dirty="0" smtClean="0"/>
          </a:p>
          <a:p>
            <a:r>
              <a:rPr lang="de-DE" sz="2800" dirty="0" smtClean="0"/>
              <a:t>Lineare Sequenz von Informationen /</a:t>
            </a:r>
            <a:br>
              <a:rPr lang="de-DE" sz="2800" dirty="0" smtClean="0"/>
            </a:br>
            <a:r>
              <a:rPr lang="de-DE" sz="2800" dirty="0" smtClean="0"/>
              <a:t>Situationsbeschreibungen</a:t>
            </a:r>
          </a:p>
          <a:p>
            <a:r>
              <a:rPr lang="de-DE" sz="2800" dirty="0" smtClean="0"/>
              <a:t>Beschränkung auf einfache Formatierung</a:t>
            </a:r>
          </a:p>
          <a:p>
            <a:r>
              <a:rPr lang="de-DE" sz="2800" dirty="0" smtClean="0"/>
              <a:t>Einbinden multimedialer</a:t>
            </a:r>
            <a:br>
              <a:rPr lang="de-DE" sz="2800" dirty="0" smtClean="0"/>
            </a:br>
            <a:r>
              <a:rPr lang="de-DE" sz="2800" dirty="0" smtClean="0"/>
              <a:t>Elemente (Bilder, Audio, Video)</a:t>
            </a:r>
          </a:p>
          <a:p>
            <a:r>
              <a:rPr lang="de-DE" sz="2800" dirty="0" smtClean="0"/>
              <a:t>Abschnitte sollen aufeinander aufbauen</a:t>
            </a:r>
          </a:p>
          <a:p>
            <a:r>
              <a:rPr lang="de-DE" sz="2800" dirty="0" smtClean="0"/>
              <a:t>und können beliebig Fragen enthalten</a:t>
            </a:r>
          </a:p>
          <a:p>
            <a:r>
              <a:rPr lang="de-DE" sz="2800" dirty="0" smtClean="0"/>
              <a:t>Optional: (bewertete) „</a:t>
            </a:r>
            <a:r>
              <a:rPr lang="de-DE" sz="2800" dirty="0" err="1" smtClean="0"/>
              <a:t>Infowahl</a:t>
            </a:r>
            <a:r>
              <a:rPr lang="de-DE" sz="2800" dirty="0" smtClean="0"/>
              <a:t>“</a:t>
            </a:r>
          </a:p>
          <a:p>
            <a:endParaRPr lang="de-DE" sz="2800" dirty="0" smtClean="0"/>
          </a:p>
        </p:txBody>
      </p:sp>
      <p:pic>
        <p:nvPicPr>
          <p:cNvPr id="4" name="Picture 4" descr="D:\_d3web.Train\gfx avatar\edgar\powerpoint-zeigen\images\Imag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4572008"/>
            <a:ext cx="1638300" cy="177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6740525" cy="717572"/>
          </a:xfrm>
        </p:spPr>
        <p:txBody>
          <a:bodyPr/>
          <a:lstStyle/>
          <a:p>
            <a:r>
              <a:rPr lang="de-DE" dirty="0" smtClean="0"/>
              <a:t>Inhaltliche Anforderungen - Fragen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r>
              <a:rPr lang="de-DE" sz="2800" dirty="0" smtClean="0"/>
              <a:t>Single </a:t>
            </a:r>
            <a:r>
              <a:rPr lang="de-DE" sz="2800" dirty="0" err="1" smtClean="0"/>
              <a:t>Choice</a:t>
            </a:r>
            <a:r>
              <a:rPr lang="de-DE" sz="2800" dirty="0" smtClean="0"/>
              <a:t> / Multiple </a:t>
            </a:r>
            <a:r>
              <a:rPr lang="de-DE" sz="2800" dirty="0" err="1" smtClean="0"/>
              <a:t>Choice</a:t>
            </a:r>
            <a:endParaRPr lang="de-DE" sz="2800" dirty="0" smtClean="0"/>
          </a:p>
          <a:p>
            <a:r>
              <a:rPr lang="de-DE" sz="2800" dirty="0" smtClean="0"/>
              <a:t>(Hierarchische) Auswahllisten</a:t>
            </a:r>
          </a:p>
          <a:p>
            <a:pPr>
              <a:spcBef>
                <a:spcPts val="72"/>
              </a:spcBef>
            </a:pPr>
            <a:r>
              <a:rPr lang="de-DE" sz="2800" dirty="0" smtClean="0"/>
              <a:t>Eingabe numerischer Werte </a:t>
            </a:r>
            <a:br>
              <a:rPr lang="de-DE" sz="2800" dirty="0" smtClean="0"/>
            </a:b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(optional mit Toleranzfaktor)</a:t>
            </a:r>
            <a:endParaRPr lang="de-DE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72"/>
              </a:spcBef>
            </a:pPr>
            <a:r>
              <a:rPr lang="de-DE" sz="2800" dirty="0" smtClean="0"/>
              <a:t>Worteingabe </a:t>
            </a:r>
            <a:br>
              <a:rPr lang="de-DE" sz="2800" dirty="0" smtClean="0"/>
            </a:br>
            <a:r>
              <a:rPr lang="de-DE" sz="2000" dirty="0" smtClean="0">
                <a:solidFill>
                  <a:srgbClr val="404040"/>
                </a:solidFill>
              </a:rPr>
              <a:t>(optional mit Fehlertoleranzen und regulären Ausdrücken)</a:t>
            </a:r>
            <a:endParaRPr lang="de-DE" sz="2800" dirty="0" smtClean="0">
              <a:solidFill>
                <a:srgbClr val="404040"/>
              </a:solidFill>
            </a:endParaRPr>
          </a:p>
          <a:p>
            <a:pPr>
              <a:spcBef>
                <a:spcPts val="72"/>
              </a:spcBef>
            </a:pPr>
            <a:r>
              <a:rPr lang="de-DE" sz="2800" dirty="0" smtClean="0"/>
              <a:t>Freitextfragen</a:t>
            </a:r>
            <a:br>
              <a:rPr lang="de-DE" sz="2800" dirty="0" smtClean="0"/>
            </a:br>
            <a:r>
              <a:rPr lang="de-DE" sz="2000" dirty="0" smtClean="0">
                <a:solidFill>
                  <a:srgbClr val="404040"/>
                </a:solidFill>
              </a:rPr>
              <a:t>(nicht automatisch </a:t>
            </a:r>
            <a:r>
              <a:rPr lang="de-DE" sz="2000" dirty="0" err="1" smtClean="0">
                <a:solidFill>
                  <a:srgbClr val="404040"/>
                </a:solidFill>
              </a:rPr>
              <a:t>bewertbar</a:t>
            </a:r>
            <a:r>
              <a:rPr lang="de-DE" sz="2000" dirty="0" smtClean="0">
                <a:solidFill>
                  <a:srgbClr val="404040"/>
                </a:solidFill>
              </a:rPr>
              <a:t>)</a:t>
            </a:r>
            <a:endParaRPr lang="de-DE" sz="2800" dirty="0" smtClean="0">
              <a:solidFill>
                <a:srgbClr val="404040"/>
              </a:solidFill>
            </a:endParaRPr>
          </a:p>
          <a:p>
            <a:pPr>
              <a:spcBef>
                <a:spcPts val="72"/>
              </a:spcBef>
            </a:pPr>
            <a:endParaRPr lang="de-DE" sz="1800" dirty="0" smtClean="0"/>
          </a:p>
          <a:p>
            <a:r>
              <a:rPr lang="de-DE" sz="2800" dirty="0" smtClean="0"/>
              <a:t>Ausführliches Feedback</a:t>
            </a:r>
          </a:p>
          <a:p>
            <a:pPr>
              <a:spcBef>
                <a:spcPts val="472"/>
              </a:spcBef>
            </a:pPr>
            <a:r>
              <a:rPr lang="de-DE" sz="2800" dirty="0" smtClean="0"/>
              <a:t>Frage- &amp; Gesamtbewertung konfigurierbar</a:t>
            </a:r>
          </a:p>
        </p:txBody>
      </p:sp>
      <p:pic>
        <p:nvPicPr>
          <p:cNvPr id="9220" name="Picture 4" descr="D:\_d3web.Train\gfx avatar\edgar\powerpoint-zeigen\images\Image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24400"/>
            <a:ext cx="1314450" cy="165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5235575" cy="717572"/>
          </a:xfrm>
        </p:spPr>
        <p:txBody>
          <a:bodyPr/>
          <a:lstStyle/>
          <a:p>
            <a:r>
              <a:rPr lang="de-DE" dirty="0" smtClean="0"/>
              <a:t>Technische Anforderungen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sz="1800" dirty="0" smtClean="0"/>
          </a:p>
          <a:p>
            <a:r>
              <a:rPr lang="de-DE" dirty="0" smtClean="0"/>
              <a:t>Einfaches Autorensystem</a:t>
            </a:r>
            <a:br>
              <a:rPr lang="de-DE" dirty="0" smtClean="0"/>
            </a:br>
            <a:r>
              <a:rPr lang="de-DE" b="1" dirty="0" smtClean="0"/>
              <a:t>„Rapid eLearning“</a:t>
            </a:r>
          </a:p>
          <a:p>
            <a:r>
              <a:rPr lang="de-DE" dirty="0" smtClean="0"/>
              <a:t>Fallplayer </a:t>
            </a:r>
            <a:r>
              <a:rPr lang="de-DE" b="1" dirty="0" smtClean="0"/>
              <a:t>browserunabhängig</a:t>
            </a:r>
            <a:r>
              <a:rPr lang="de-DE" dirty="0" smtClean="0"/>
              <a:t> und</a:t>
            </a:r>
            <a:br>
              <a:rPr lang="de-DE" dirty="0" smtClean="0"/>
            </a:br>
            <a:r>
              <a:rPr lang="de-DE" b="1" dirty="0" smtClean="0"/>
              <a:t>intuitiv</a:t>
            </a:r>
            <a:r>
              <a:rPr lang="de-DE" dirty="0" smtClean="0"/>
              <a:t> bedienbar</a:t>
            </a:r>
          </a:p>
          <a:p>
            <a:r>
              <a:rPr lang="de-DE" dirty="0" smtClean="0"/>
              <a:t>Integration in LMS </a:t>
            </a:r>
            <a:r>
              <a:rPr lang="de-DE" dirty="0" err="1" smtClean="0"/>
              <a:t>wuecampus</a:t>
            </a:r>
            <a:r>
              <a:rPr lang="de-DE" dirty="0" smtClean="0"/>
              <a:t> (</a:t>
            </a:r>
            <a:r>
              <a:rPr lang="de-DE" dirty="0" err="1" smtClean="0"/>
              <a:t>Moodle</a:t>
            </a:r>
            <a:r>
              <a:rPr lang="de-DE" dirty="0" smtClean="0"/>
              <a:t>)</a:t>
            </a:r>
          </a:p>
          <a:p>
            <a:r>
              <a:rPr lang="de-DE" dirty="0" smtClean="0"/>
              <a:t>Evaluation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Qualitätssicherung</a:t>
            </a:r>
          </a:p>
          <a:p>
            <a:pPr>
              <a:buFontTx/>
              <a:buNone/>
            </a:pPr>
            <a:endParaRPr lang="de-DE" dirty="0" smtClean="0"/>
          </a:p>
        </p:txBody>
      </p:sp>
      <p:pic>
        <p:nvPicPr>
          <p:cNvPr id="4" name="Picture 5" descr="D:\_d3web.Train\gfx avatar\edgar\powerpoint-zeigen\images\Image3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1485900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3583032" cy="646331"/>
          </a:xfrm>
        </p:spPr>
        <p:txBody>
          <a:bodyPr/>
          <a:lstStyle/>
          <a:p>
            <a:r>
              <a:rPr lang="de-DE" dirty="0" smtClean="0"/>
              <a:t>„Rapid eLearning“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1428728" y="1752600"/>
            <a:ext cx="7500938" cy="4525963"/>
          </a:xfrm>
        </p:spPr>
        <p:txBody>
          <a:bodyPr/>
          <a:lstStyle/>
          <a:p>
            <a:r>
              <a:rPr lang="de-DE" dirty="0" smtClean="0"/>
              <a:t>Fallerstellung mit </a:t>
            </a:r>
            <a:br>
              <a:rPr lang="de-DE" dirty="0" smtClean="0"/>
            </a:br>
            <a:r>
              <a:rPr lang="de-DE" dirty="0" smtClean="0"/>
              <a:t>Standardtextverarbeitung </a:t>
            </a:r>
            <a:br>
              <a:rPr lang="de-DE" dirty="0" smtClean="0"/>
            </a:br>
            <a:r>
              <a:rPr lang="de-DE" sz="2400" dirty="0" smtClean="0">
                <a:solidFill>
                  <a:srgbClr val="404040"/>
                </a:solidFill>
              </a:rPr>
              <a:t>(z. B. </a:t>
            </a:r>
            <a:r>
              <a:rPr lang="de-DE" sz="2400" i="1" dirty="0" smtClean="0">
                <a:solidFill>
                  <a:srgbClr val="404040"/>
                </a:solidFill>
              </a:rPr>
              <a:t>Microsoft Word</a:t>
            </a:r>
            <a:r>
              <a:rPr lang="de-DE" sz="2400" dirty="0" smtClean="0">
                <a:solidFill>
                  <a:srgbClr val="404040"/>
                </a:solidFill>
              </a:rPr>
              <a:t> oder </a:t>
            </a:r>
            <a:r>
              <a:rPr lang="de-DE" sz="2400" i="1" dirty="0" smtClean="0">
                <a:solidFill>
                  <a:srgbClr val="404040"/>
                </a:solidFill>
              </a:rPr>
              <a:t>OpenOffice.org Writer</a:t>
            </a:r>
            <a:r>
              <a:rPr lang="de-DE" sz="2400" dirty="0" smtClean="0">
                <a:solidFill>
                  <a:srgbClr val="404040"/>
                </a:solidFill>
              </a:rPr>
              <a:t>)</a:t>
            </a:r>
            <a:endParaRPr lang="de-DE" dirty="0" smtClean="0">
              <a:solidFill>
                <a:srgbClr val="404040"/>
              </a:solidFill>
            </a:endParaRPr>
          </a:p>
          <a:p>
            <a:r>
              <a:rPr lang="de-DE" dirty="0" smtClean="0"/>
              <a:t>Webapplikation</a:t>
            </a:r>
          </a:p>
          <a:p>
            <a:pPr lvl="1"/>
            <a:r>
              <a:rPr lang="de-DE" dirty="0" smtClean="0"/>
              <a:t>Upload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Generieren von ablauffähigem Fall</a:t>
            </a:r>
          </a:p>
          <a:p>
            <a:pPr lvl="1"/>
            <a:r>
              <a:rPr lang="de-DE" dirty="0" smtClean="0"/>
              <a:t>Fallverwaltung</a:t>
            </a:r>
          </a:p>
          <a:p>
            <a:pPr lvl="1"/>
            <a:r>
              <a:rPr lang="de-DE" dirty="0" smtClean="0"/>
              <a:t>Rollenbasierter Workflow zur Fallerstellung</a:t>
            </a:r>
            <a:br>
              <a:rPr lang="de-DE" dirty="0" smtClean="0"/>
            </a:br>
            <a:r>
              <a:rPr lang="de-DE" dirty="0" smtClean="0"/>
              <a:t>(Autor, Hilfskraft, </a:t>
            </a:r>
            <a:r>
              <a:rPr lang="de-DE" dirty="0" err="1" smtClean="0"/>
              <a:t>Reviewer</a:t>
            </a:r>
            <a:r>
              <a:rPr lang="de-DE" dirty="0" smtClean="0"/>
              <a:t>)</a:t>
            </a:r>
          </a:p>
        </p:txBody>
      </p:sp>
      <p:pic>
        <p:nvPicPr>
          <p:cNvPr id="10244" name="Picture 4" descr="D:\_d3web.Train\gfx avatar\edgar\powerpoint-zeigen\images\Image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1185863" cy="174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428750" y="285728"/>
            <a:ext cx="2298700" cy="717572"/>
          </a:xfrm>
        </p:spPr>
        <p:txBody>
          <a:bodyPr/>
          <a:lstStyle/>
          <a:p>
            <a:r>
              <a:rPr lang="de-DE" dirty="0" smtClean="0"/>
              <a:t>Umsetzung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pPr>
              <a:buFontTx/>
              <a:buNone/>
            </a:pPr>
            <a:r>
              <a:rPr lang="de-DE" dirty="0" smtClean="0"/>
              <a:t>Existiert geeignetes System?</a:t>
            </a:r>
          </a:p>
          <a:p>
            <a:pPr>
              <a:buFontTx/>
              <a:buNone/>
            </a:pPr>
            <a:endParaRPr lang="de-DE" sz="700" dirty="0" smtClean="0"/>
          </a:p>
          <a:p>
            <a:pPr>
              <a:buFontTx/>
              <a:buNone/>
            </a:pP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NEIN!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355600" lvl="1" indent="-355600">
              <a:buClr>
                <a:srgbClr val="FF0000"/>
              </a:buClr>
              <a:buSzPct val="90000"/>
              <a:buFont typeface="Wingdings" pitchFamily="2" charset="2"/>
              <a:buChar char=""/>
            </a:pPr>
            <a:r>
              <a:rPr lang="de-DE" dirty="0" smtClean="0"/>
              <a:t>Domänenspezifisch (Medizin)</a:t>
            </a:r>
          </a:p>
          <a:p>
            <a:pPr marL="355600" lvl="1" indent="-355600">
              <a:buClr>
                <a:srgbClr val="FF0000"/>
              </a:buClr>
              <a:buSzPct val="90000"/>
              <a:buFont typeface="Wingdings" pitchFamily="2" charset="2"/>
              <a:buChar char=""/>
            </a:pPr>
            <a:r>
              <a:rPr lang="de-DE" dirty="0" smtClean="0"/>
              <a:t>Komplexes (</a:t>
            </a:r>
            <a:r>
              <a:rPr lang="de-DE" dirty="0" err="1" smtClean="0"/>
              <a:t>Online)-Authoring</a:t>
            </a:r>
            <a:endParaRPr lang="de-DE" dirty="0" smtClean="0"/>
          </a:p>
          <a:p>
            <a:pPr marL="355600" lvl="1" indent="-355600">
              <a:buClr>
                <a:srgbClr val="FF0000"/>
              </a:buClr>
              <a:buSzPct val="90000"/>
              <a:buFont typeface="Wingdings" pitchFamily="2" charset="2"/>
              <a:buChar char=""/>
            </a:pPr>
            <a:r>
              <a:rPr lang="de-DE" dirty="0" smtClean="0"/>
              <a:t>Keine Unterstützung von </a:t>
            </a:r>
            <a:br>
              <a:rPr lang="de-DE" dirty="0" smtClean="0"/>
            </a:br>
            <a:r>
              <a:rPr lang="de-DE" dirty="0" smtClean="0"/>
              <a:t>Infowahl</a:t>
            </a:r>
          </a:p>
          <a:p>
            <a:pPr marL="355600" lvl="1" indent="-355600">
              <a:buClr>
                <a:srgbClr val="FF0000"/>
              </a:buClr>
              <a:buSzPct val="90000"/>
              <a:buFont typeface="Wingdings" pitchFamily="2" charset="2"/>
              <a:buChar char=""/>
            </a:pPr>
            <a:r>
              <a:rPr lang="de-DE" dirty="0" err="1" smtClean="0"/>
              <a:t>Player</a:t>
            </a:r>
            <a:r>
              <a:rPr lang="de-DE" dirty="0" smtClean="0"/>
              <a:t> schwierig zu bedienen </a:t>
            </a:r>
            <a:br>
              <a:rPr lang="de-DE" dirty="0" smtClean="0"/>
            </a:br>
            <a:r>
              <a:rPr lang="de-DE" dirty="0" smtClean="0"/>
              <a:t>oder plattformabhängig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928694" cy="17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Bild 4" descr="d3web.T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2363" y="2689225"/>
            <a:ext cx="66675" cy="31750"/>
          </a:xfrm>
          <a:prstGeom prst="rect">
            <a:avLst/>
          </a:prstGeom>
        </p:spPr>
      </p:pic>
      <p:pic>
        <p:nvPicPr>
          <p:cNvPr id="6" name="Bild 5" descr="d3web.Tr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5143512"/>
            <a:ext cx="1905000" cy="907143"/>
          </a:xfrm>
          <a:prstGeom prst="rect">
            <a:avLst/>
          </a:prstGeom>
        </p:spPr>
      </p:pic>
      <p:pic>
        <p:nvPicPr>
          <p:cNvPr id="7" name="Bild 6" descr="casu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143380"/>
            <a:ext cx="2479246" cy="801154"/>
          </a:xfrm>
          <a:prstGeom prst="rect">
            <a:avLst/>
          </a:prstGeom>
        </p:spPr>
      </p:pic>
      <p:pic>
        <p:nvPicPr>
          <p:cNvPr id="8" name="Bild 7" descr="campu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2971800"/>
            <a:ext cx="24638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mit_sublogo_blau">
  <a:themeElements>
    <a:clrScheme name="Praesentation_mit_sublogo_bl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_mit_sublogo_bl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aesentation_mit_sublogo_bl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Praesentation_mit_sublogo_blau</Template>
  <TotalTime>0</TotalTime>
  <Words>372</Words>
  <Application>Microsoft Office PowerPoint</Application>
  <PresentationFormat>Bildschirmpräsentation (4:3)</PresentationFormat>
  <Paragraphs>184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Praesentation_mit_sublogo_blau</vt:lpstr>
      <vt:lpstr>CaseTrain Ein universell einsetzbares System für fallbasiertes Training in der universitären Lehre  Jürgen Helmerich helmerich@wiinf.uni-wuerzburg.de   Alexander Hörnlein hoernlein@informatik.uni-wuerzburg.de   Frank Puppe puppe@informatik.uni-wuerzburg.de </vt:lpstr>
      <vt:lpstr>Gliederung</vt:lpstr>
      <vt:lpstr>Motivation</vt:lpstr>
      <vt:lpstr>Inhaltliche Anforderungen</vt:lpstr>
      <vt:lpstr>Inhaltliche Anforderungen</vt:lpstr>
      <vt:lpstr>Inhaltliche Anforderungen - Fragen</vt:lpstr>
      <vt:lpstr>Technische Anforderungen</vt:lpstr>
      <vt:lpstr>„Rapid eLearning“</vt:lpstr>
      <vt:lpstr>Umsetzung</vt:lpstr>
      <vt:lpstr>Neuentwicklung CaseTrain</vt:lpstr>
      <vt:lpstr>How it works – Fallerstellung</vt:lpstr>
      <vt:lpstr>How it works – Content vorbereiten</vt:lpstr>
      <vt:lpstr>How it works – ZIP to Flash</vt:lpstr>
      <vt:lpstr>Folie 14</vt:lpstr>
      <vt:lpstr>How it works – Player</vt:lpstr>
      <vt:lpstr>How it works – Player</vt:lpstr>
      <vt:lpstr>How it works – Player</vt:lpstr>
      <vt:lpstr>How it works – Selbstkontrolle</vt:lpstr>
      <vt:lpstr>How it works – Fall-Statistiken</vt:lpstr>
      <vt:lpstr>How it works – Fall-Statistiken</vt:lpstr>
      <vt:lpstr>How it works – Kurs-Statistiken</vt:lpstr>
      <vt:lpstr>How it works – Kurs-Statistiken</vt:lpstr>
      <vt:lpstr>Einsatz in der Lehre</vt:lpstr>
      <vt:lpstr>Evaluation:  Integriertes Feedback </vt:lpstr>
      <vt:lpstr>Evaluation: Fragebogen</vt:lpstr>
      <vt:lpstr>Evaluation: Fragebogen</vt:lpstr>
      <vt:lpstr>Evaluation: Fragebogen</vt:lpstr>
      <vt:lpstr>Evaluation: Fragebogen</vt:lpstr>
      <vt:lpstr>Lernerfolg</vt:lpstr>
      <vt:lpstr>Lernerfolg</vt:lpstr>
      <vt:lpstr>Ausblick</vt:lpstr>
      <vt:lpstr>Danke für Ihre Aufmerksamkeit</vt:lpstr>
    </vt:vector>
  </TitlesOfParts>
  <Company>Universitaet Wuerzburg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rzuw270</dc:creator>
  <cp:lastModifiedBy>Alexander</cp:lastModifiedBy>
  <cp:revision>70</cp:revision>
  <dcterms:created xsi:type="dcterms:W3CDTF">2008-11-18T15:32:48Z</dcterms:created>
  <dcterms:modified xsi:type="dcterms:W3CDTF">2008-11-18T23:01:12Z</dcterms:modified>
</cp:coreProperties>
</file>